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28"/>
  </p:notesMasterIdLst>
  <p:handoutMasterIdLst>
    <p:handoutMasterId r:id="rId29"/>
  </p:handoutMasterIdLst>
  <p:sldIdLst>
    <p:sldId id="301" r:id="rId2"/>
    <p:sldId id="304" r:id="rId3"/>
    <p:sldId id="306" r:id="rId4"/>
    <p:sldId id="307" r:id="rId5"/>
    <p:sldId id="308" r:id="rId6"/>
    <p:sldId id="309" r:id="rId7"/>
    <p:sldId id="310" r:id="rId8"/>
    <p:sldId id="317" r:id="rId9"/>
    <p:sldId id="335" r:id="rId10"/>
    <p:sldId id="336" r:id="rId11"/>
    <p:sldId id="311" r:id="rId12"/>
    <p:sldId id="325" r:id="rId13"/>
    <p:sldId id="318" r:id="rId14"/>
    <p:sldId id="319" r:id="rId15"/>
    <p:sldId id="324" r:id="rId16"/>
    <p:sldId id="337" r:id="rId17"/>
    <p:sldId id="320" r:id="rId18"/>
    <p:sldId id="327" r:id="rId19"/>
    <p:sldId id="328" r:id="rId20"/>
    <p:sldId id="338" r:id="rId21"/>
    <p:sldId id="329" r:id="rId22"/>
    <p:sldId id="330" r:id="rId23"/>
    <p:sldId id="331" r:id="rId24"/>
    <p:sldId id="332" r:id="rId25"/>
    <p:sldId id="333" r:id="rId26"/>
    <p:sldId id="334" r:id="rId27"/>
  </p:sldIdLst>
  <p:sldSz cx="27432000" cy="6858000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86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31989D"/>
    <a:srgbClr val="3E6EDA"/>
    <a:srgbClr val="7598E5"/>
    <a:srgbClr val="5883DF"/>
    <a:srgbClr val="8FABE9"/>
    <a:srgbClr val="DFE52C"/>
    <a:srgbClr val="1E2E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980" autoAdjust="0"/>
    <p:restoredTop sz="99630" autoAdjust="0"/>
  </p:normalViewPr>
  <p:slideViewPr>
    <p:cSldViewPr>
      <p:cViewPr varScale="1">
        <p:scale>
          <a:sx n="30" d="100"/>
          <a:sy n="30" d="100"/>
        </p:scale>
        <p:origin x="144" y="1926"/>
      </p:cViewPr>
      <p:guideLst>
        <p:guide orient="horz" pos="2160"/>
        <p:guide pos="86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88412D8-060F-47F7-8912-5BFE43A767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5263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7911F1-E074-4705-B185-D0B61771B5E7}" type="datetimeFigureOut">
              <a:rPr lang="en-US" smtClean="0"/>
              <a:t>4/12/2015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2844800" y="1162050"/>
            <a:ext cx="125476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575"/>
            <a:ext cx="548640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33B21E-9876-4780-B2CF-2CDBB66B4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82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3B21E-9876-4780-B2CF-2CDBB66B4C2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0475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3B21E-9876-4780-B2CF-2CDBB66B4C2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4795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3B21E-9876-4780-B2CF-2CDBB66B4C2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4316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3B21E-9876-4780-B2CF-2CDBB66B4C2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1915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3B21E-9876-4780-B2CF-2CDBB66B4C2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9888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3B21E-9876-4780-B2CF-2CDBB66B4C2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183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3B21E-9876-4780-B2CF-2CDBB66B4C2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015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3B21E-9876-4780-B2CF-2CDBB66B4C2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2132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3B21E-9876-4780-B2CF-2CDBB66B4C2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5550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3B21E-9876-4780-B2CF-2CDBB66B4C2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0236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3B21E-9876-4780-B2CF-2CDBB66B4C2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8687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3B21E-9876-4780-B2CF-2CDBB66B4C2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3758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3B21E-9876-4780-B2CF-2CDBB66B4C2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1888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3B21E-9876-4780-B2CF-2CDBB66B4C2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042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976757" y="838200"/>
            <a:ext cx="746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A Medical Office Building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For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The Primary Health Network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bloximages.chicago2.vip.townnews.com/sharonherald.com/content/tncms/assets/v3/editorial/3/31/33125399-fc87-5b39-b49d-9cea4fc07495/53dadbcbd81ca.imag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7"/>
          <a:stretch/>
        </p:blipFill>
        <p:spPr bwMode="auto">
          <a:xfrm>
            <a:off x="1989024" y="701151"/>
            <a:ext cx="5831341" cy="522263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028" name="Picture 4" descr="https://primary-health.net/img/phn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9357" y="1988951"/>
            <a:ext cx="6269294" cy="26470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9976757" y="4773038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             Daniel Goff I Structural Option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Dr. Thomas Boothby l Faculty Advisor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1881757" y="2376371"/>
            <a:ext cx="3657600" cy="0"/>
          </a:xfrm>
          <a:prstGeom prst="line">
            <a:avLst/>
          </a:prstGeom>
          <a:ln>
            <a:solidFill>
              <a:srgbClr val="31989D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976757" y="2438400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Sharon, Pennsylvania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393400" y="6269862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Source: primary-health.net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181600" y="6282856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Source: sharonherald.com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57200" y="2057400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prstClr val="white"/>
                </a:solidFill>
              </a:rPr>
              <a:t>Gravity System Design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0" y="3276600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Lateral System Design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526000" y="4385102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Architecture</a:t>
            </a:r>
          </a:p>
        </p:txBody>
      </p:sp>
      <p:cxnSp>
        <p:nvCxnSpPr>
          <p:cNvPr id="5" name="Elbow Connector 4"/>
          <p:cNvCxnSpPr>
            <a:stCxn id="14" idx="3"/>
            <a:endCxn id="3" idx="1"/>
          </p:cNvCxnSpPr>
          <p:nvPr/>
        </p:nvCxnSpPr>
        <p:spPr>
          <a:xfrm>
            <a:off x="7924800" y="2472899"/>
            <a:ext cx="1219200" cy="1219200"/>
          </a:xfrm>
          <a:prstGeom prst="bentConnector3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lbow Connector 7"/>
          <p:cNvCxnSpPr>
            <a:stCxn id="3" idx="3"/>
          </p:cNvCxnSpPr>
          <p:nvPr/>
        </p:nvCxnSpPr>
        <p:spPr>
          <a:xfrm>
            <a:off x="16611600" y="3692099"/>
            <a:ext cx="2209800" cy="1108501"/>
          </a:xfrm>
          <a:prstGeom prst="bentConnector3">
            <a:avLst>
              <a:gd name="adj1" fmla="val 50000"/>
            </a:avLst>
          </a:prstGeom>
          <a:ln w="12700">
            <a:solidFill>
              <a:schemeClr val="tx1">
                <a:lumMod val="65000"/>
                <a:lumOff val="3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941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9144000" y="0"/>
            <a:ext cx="0" cy="6858000"/>
          </a:xfrm>
          <a:prstGeom prst="line">
            <a:avLst/>
          </a:prstGeom>
          <a:ln>
            <a:solidFill>
              <a:srgbClr val="31989D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95300" y="304800"/>
            <a:ext cx="746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prstClr val="white"/>
                </a:solidFill>
              </a:rPr>
              <a:t>A Medical Office Building</a:t>
            </a:r>
          </a:p>
          <a:p>
            <a:pPr algn="ctr"/>
            <a:r>
              <a:rPr lang="en-US" sz="2400" dirty="0" smtClean="0">
                <a:solidFill>
                  <a:prstClr val="white"/>
                </a:solidFill>
              </a:rPr>
              <a:t>Sharon, Pa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0" y="1320463"/>
            <a:ext cx="5943600" cy="0"/>
          </a:xfrm>
          <a:prstGeom prst="line">
            <a:avLst/>
          </a:prstGeom>
          <a:ln>
            <a:solidFill>
              <a:srgbClr val="31989D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3170713" y="332983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prstClr val="white"/>
                </a:solidFill>
              </a:rPr>
              <a:t>Slab Design</a:t>
            </a:r>
            <a:endParaRPr lang="en-US" sz="2400" b="1" dirty="0" smtClean="0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677400" y="705020"/>
            <a:ext cx="75438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white"/>
                </a:solidFill>
              </a:rPr>
              <a:t>Design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white"/>
                </a:solidFill>
              </a:rPr>
              <a:t>Preliminary Design from CRSI</a:t>
            </a:r>
            <a:endParaRPr lang="en-US" sz="2400" dirty="0">
              <a:solidFill>
                <a:prstClr val="white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prstClr val="white"/>
                </a:solidFill>
              </a:rPr>
              <a:t>spSlab</a:t>
            </a:r>
            <a:endParaRPr lang="en-US" sz="2400" dirty="0">
              <a:solidFill>
                <a:prstClr val="white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white"/>
                </a:solidFill>
              </a:rPr>
              <a:t>Drop panels</a:t>
            </a:r>
            <a:endParaRPr lang="en-US" sz="2400" dirty="0">
              <a:solidFill>
                <a:prstClr val="white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white"/>
                </a:solidFill>
              </a:rPr>
              <a:t>Edge Beams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white"/>
                </a:solidFill>
              </a:rPr>
              <a:t>Constructability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1800" dirty="0" smtClean="0">
              <a:solidFill>
                <a:prstClr val="white"/>
              </a:solidFill>
            </a:endParaRPr>
          </a:p>
          <a:p>
            <a:r>
              <a:rPr lang="en-US" sz="2400" dirty="0" smtClean="0">
                <a:solidFill>
                  <a:prstClr val="white"/>
                </a:solidFill>
              </a:rPr>
              <a:t>Loading</a:t>
            </a:r>
            <a:endParaRPr lang="en-US" sz="2400" dirty="0">
              <a:solidFill>
                <a:prstClr val="white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white"/>
                </a:solidFill>
              </a:rPr>
              <a:t>Live load of 80psf</a:t>
            </a:r>
            <a:endParaRPr lang="en-US" sz="2400" dirty="0">
              <a:solidFill>
                <a:prstClr val="white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white"/>
                </a:solidFill>
              </a:rPr>
              <a:t>Superimposed Dead load of 20psf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1800" dirty="0">
              <a:solidFill>
                <a:prstClr val="white"/>
              </a:solidFill>
            </a:endParaRPr>
          </a:p>
          <a:p>
            <a:r>
              <a:rPr lang="en-US" sz="2400" dirty="0" smtClean="0">
                <a:solidFill>
                  <a:prstClr val="white"/>
                </a:solidFill>
              </a:rPr>
              <a:t>Geometry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white"/>
                </a:solidFill>
              </a:rPr>
              <a:t>10” thick </a:t>
            </a:r>
            <a:r>
              <a:rPr lang="en-US" sz="2400" dirty="0" smtClean="0">
                <a:solidFill>
                  <a:prstClr val="white"/>
                </a:solidFill>
              </a:rPr>
              <a:t>slab</a:t>
            </a:r>
            <a:endParaRPr lang="en-US" sz="2400" dirty="0">
              <a:solidFill>
                <a:prstClr val="white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white"/>
                </a:solidFill>
              </a:rPr>
              <a:t>9’ square drop panels 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white"/>
                </a:solidFill>
              </a:rPr>
              <a:t>8” </a:t>
            </a:r>
            <a:r>
              <a:rPr lang="en-US" sz="2400" dirty="0" smtClean="0">
                <a:solidFill>
                  <a:prstClr val="white"/>
                </a:solidFill>
              </a:rPr>
              <a:t>thick</a:t>
            </a:r>
            <a:endParaRPr lang="en-US" sz="2400" dirty="0">
              <a:solidFill>
                <a:prstClr val="white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white"/>
                </a:solidFill>
              </a:rPr>
              <a:t>18” square edge beams</a:t>
            </a:r>
          </a:p>
          <a:p>
            <a:endParaRPr lang="en-US" sz="2400" dirty="0" smtClean="0">
              <a:solidFill>
                <a:prstClr val="white"/>
              </a:solidFill>
            </a:endParaRPr>
          </a:p>
          <a:p>
            <a:endParaRPr lang="en-US" sz="2400" dirty="0" smtClean="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/>
          <p:nvPr/>
        </p:nvPicPr>
        <p:blipFill>
          <a:blip r:embed="rId3"/>
          <a:stretch>
            <a:fillRect/>
          </a:stretch>
        </p:blipFill>
        <p:spPr>
          <a:xfrm>
            <a:off x="19964400" y="263784"/>
            <a:ext cx="6980331" cy="54864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19965429" y="6071426"/>
            <a:ext cx="7467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prstClr val="white"/>
                </a:solidFill>
              </a:rPr>
              <a:t>Typical Floor Plan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5300" y="1676400"/>
            <a:ext cx="74676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</a:rPr>
              <a:t>Building Introduction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</a:rPr>
              <a:t>Proposal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Gravity System Redesign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Slabs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prstClr val="white"/>
                </a:solidFill>
              </a:rPr>
              <a:t>Columns</a:t>
            </a:r>
            <a:endParaRPr lang="en-US" sz="2400" dirty="0">
              <a:solidFill>
                <a:prstClr val="white"/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prstClr val="white"/>
                </a:solidFill>
              </a:rPr>
              <a:t>Lateral System Redesign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prstClr val="white"/>
                </a:solidFill>
              </a:rPr>
              <a:t>Design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prstClr val="white"/>
                </a:solidFill>
              </a:rPr>
              <a:t>Assumptions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</a:rPr>
              <a:t>Architecture Breadth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prstClr val="white"/>
                </a:solidFill>
              </a:rPr>
              <a:t>Background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prstClr val="white"/>
                </a:solidFill>
              </a:rPr>
              <a:t>Façade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prstClr val="white"/>
                </a:solidFill>
              </a:rPr>
              <a:t>Conclusion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prstClr val="white"/>
                </a:solidFill>
              </a:rPr>
              <a:t>Acknowledgements </a:t>
            </a:r>
          </a:p>
        </p:txBody>
      </p:sp>
    </p:spTree>
    <p:extLst>
      <p:ext uri="{BB962C8B-B14F-4D97-AF65-F5344CB8AC3E}">
        <p14:creationId xmlns:p14="http://schemas.microsoft.com/office/powerpoint/2010/main" val="31202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9144000" y="0"/>
            <a:ext cx="0" cy="6858000"/>
          </a:xfrm>
          <a:prstGeom prst="line">
            <a:avLst/>
          </a:prstGeom>
          <a:ln>
            <a:solidFill>
              <a:srgbClr val="31989D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95300" y="304800"/>
            <a:ext cx="746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prstClr val="white"/>
                </a:solidFill>
              </a:rPr>
              <a:t>A Medical Office Building</a:t>
            </a:r>
          </a:p>
          <a:p>
            <a:pPr algn="ctr"/>
            <a:r>
              <a:rPr lang="en-US" sz="2400" dirty="0" smtClean="0">
                <a:solidFill>
                  <a:prstClr val="white"/>
                </a:solidFill>
              </a:rPr>
              <a:t>Sharon, Pa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0" y="1320463"/>
            <a:ext cx="5943600" cy="0"/>
          </a:xfrm>
          <a:prstGeom prst="line">
            <a:avLst/>
          </a:prstGeom>
          <a:ln>
            <a:solidFill>
              <a:srgbClr val="31989D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0733313" y="619703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prstClr val="white"/>
                </a:solidFill>
              </a:rPr>
              <a:t>Deflections</a:t>
            </a:r>
            <a:endParaRPr lang="en-US" sz="2400" b="1" dirty="0" smtClean="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230099" y="2514600"/>
            <a:ext cx="789758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white"/>
                </a:solidFill>
              </a:rPr>
              <a:t>ACI 318-11 Table 9.5(c)</a:t>
            </a:r>
          </a:p>
          <a:p>
            <a:r>
              <a:rPr lang="en-US" sz="2400" dirty="0" smtClean="0">
                <a:solidFill>
                  <a:prstClr val="white"/>
                </a:solidFill>
              </a:rPr>
              <a:t>	10”        30’ span</a:t>
            </a:r>
          </a:p>
          <a:p>
            <a:endParaRPr lang="en-US" sz="2400" dirty="0">
              <a:solidFill>
                <a:prstClr val="white"/>
              </a:solidFill>
            </a:endParaRPr>
          </a:p>
          <a:p>
            <a:r>
              <a:rPr lang="en-US" sz="2400" dirty="0" smtClean="0">
                <a:solidFill>
                  <a:prstClr val="white"/>
                </a:solidFill>
              </a:rPr>
              <a:t>ACI 318-11 Table 9.5(b)</a:t>
            </a:r>
          </a:p>
          <a:p>
            <a:r>
              <a:rPr lang="en-US" sz="2400" dirty="0">
                <a:solidFill>
                  <a:prstClr val="white"/>
                </a:solidFill>
              </a:rPr>
              <a:t>	</a:t>
            </a:r>
            <a:r>
              <a:rPr lang="en-US" sz="2400" dirty="0" smtClean="0">
                <a:solidFill>
                  <a:prstClr val="white"/>
                </a:solidFill>
              </a:rPr>
              <a:t>l/360</a:t>
            </a:r>
          </a:p>
          <a:p>
            <a:r>
              <a:rPr lang="en-US" sz="2400" dirty="0">
                <a:solidFill>
                  <a:prstClr val="white"/>
                </a:solidFill>
              </a:rPr>
              <a:t>	</a:t>
            </a:r>
            <a:r>
              <a:rPr lang="en-US" sz="2400" dirty="0" smtClean="0">
                <a:solidFill>
                  <a:prstClr val="white"/>
                </a:solidFill>
              </a:rPr>
              <a:t>l/240</a:t>
            </a:r>
          </a:p>
          <a:p>
            <a:endParaRPr lang="en-US" sz="2400" dirty="0" smtClean="0">
              <a:solidFill>
                <a:prstClr val="white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13868400" y="3124200"/>
            <a:ext cx="342899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28229" y="190682"/>
            <a:ext cx="8077200" cy="637936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95300" y="1676400"/>
            <a:ext cx="74676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</a:rPr>
              <a:t>Building Introduction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</a:rPr>
              <a:t>Proposal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Gravity System Redesign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Slabs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prstClr val="white"/>
                </a:solidFill>
              </a:rPr>
              <a:t>Columns</a:t>
            </a:r>
            <a:endParaRPr lang="en-US" sz="2400" dirty="0">
              <a:solidFill>
                <a:prstClr val="white"/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prstClr val="white"/>
                </a:solidFill>
              </a:rPr>
              <a:t>Lateral System Redesign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prstClr val="white"/>
                </a:solidFill>
              </a:rPr>
              <a:t>Design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prstClr val="white"/>
                </a:solidFill>
              </a:rPr>
              <a:t>Assumptions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</a:rPr>
              <a:t>Architecture Breadth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prstClr val="white"/>
                </a:solidFill>
              </a:rPr>
              <a:t>Background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prstClr val="white"/>
                </a:solidFill>
              </a:rPr>
              <a:t>Façade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prstClr val="white"/>
                </a:solidFill>
              </a:rPr>
              <a:t>Conclusion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prstClr val="white"/>
                </a:solidFill>
              </a:rPr>
              <a:t>Acknowledgements </a:t>
            </a:r>
          </a:p>
        </p:txBody>
      </p:sp>
    </p:spTree>
    <p:extLst>
      <p:ext uri="{BB962C8B-B14F-4D97-AF65-F5344CB8AC3E}">
        <p14:creationId xmlns:p14="http://schemas.microsoft.com/office/powerpoint/2010/main" val="76240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95300" y="304800"/>
            <a:ext cx="746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prstClr val="white"/>
                </a:solidFill>
              </a:rPr>
              <a:t>A Medical Office Building</a:t>
            </a:r>
          </a:p>
          <a:p>
            <a:pPr algn="ctr"/>
            <a:r>
              <a:rPr lang="en-US" sz="2400" dirty="0" smtClean="0">
                <a:solidFill>
                  <a:prstClr val="white"/>
                </a:solidFill>
              </a:rPr>
              <a:t>Sharon, Pa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0" y="1320463"/>
            <a:ext cx="5943600" cy="0"/>
          </a:xfrm>
          <a:prstGeom prst="line">
            <a:avLst/>
          </a:prstGeom>
          <a:ln>
            <a:solidFill>
              <a:srgbClr val="31989D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" name="Picture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7566" y="49505"/>
            <a:ext cx="8458200" cy="65205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0200" y="1049091"/>
            <a:ext cx="2743200" cy="452137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5" name="Picture 1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3763" y="1049091"/>
            <a:ext cx="5443502" cy="9144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8" name="Picture 1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3763" y="2667000"/>
            <a:ext cx="5443502" cy="24185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77241" y="5867400"/>
            <a:ext cx="497876" cy="510323"/>
          </a:xfrm>
          <a:prstGeom prst="rect">
            <a:avLst/>
          </a:prstGeom>
          <a:ln>
            <a:noFill/>
          </a:ln>
          <a:effectLst>
            <a:softEdge rad="12700"/>
          </a:effectLst>
        </p:spPr>
      </p:pic>
      <p:sp>
        <p:nvSpPr>
          <p:cNvPr id="14" name="TextBox 13"/>
          <p:cNvSpPr txBox="1"/>
          <p:nvPr/>
        </p:nvSpPr>
        <p:spPr>
          <a:xfrm>
            <a:off x="495300" y="1676400"/>
            <a:ext cx="74676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</a:rPr>
              <a:t>Building Introduction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</a:rPr>
              <a:t>Proposal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Gravity System Redesign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Slabs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prstClr val="white"/>
                </a:solidFill>
              </a:rPr>
              <a:t>Columns</a:t>
            </a:r>
            <a:endParaRPr lang="en-US" sz="2400" dirty="0">
              <a:solidFill>
                <a:prstClr val="white"/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prstClr val="white"/>
                </a:solidFill>
              </a:rPr>
              <a:t>Lateral System Redesign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prstClr val="white"/>
                </a:solidFill>
              </a:rPr>
              <a:t>Design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prstClr val="white"/>
                </a:solidFill>
              </a:rPr>
              <a:t>Assumptions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</a:rPr>
              <a:t>Architecture Breadth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prstClr val="white"/>
                </a:solidFill>
              </a:rPr>
              <a:t>Background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prstClr val="white"/>
                </a:solidFill>
              </a:rPr>
              <a:t>Façade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prstClr val="white"/>
                </a:solidFill>
              </a:rPr>
              <a:t>Conclusion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prstClr val="white"/>
                </a:solidFill>
              </a:rPr>
              <a:t>Acknowledgements </a:t>
            </a:r>
          </a:p>
        </p:txBody>
      </p:sp>
    </p:spTree>
    <p:extLst>
      <p:ext uri="{BB962C8B-B14F-4D97-AF65-F5344CB8AC3E}">
        <p14:creationId xmlns:p14="http://schemas.microsoft.com/office/powerpoint/2010/main" val="202046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9144000" y="0"/>
            <a:ext cx="0" cy="6858000"/>
          </a:xfrm>
          <a:prstGeom prst="line">
            <a:avLst/>
          </a:prstGeom>
          <a:ln>
            <a:solidFill>
              <a:srgbClr val="31989D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95300" y="304800"/>
            <a:ext cx="746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prstClr val="white"/>
                </a:solidFill>
              </a:rPr>
              <a:t>A Medical Office Building</a:t>
            </a:r>
          </a:p>
          <a:p>
            <a:pPr algn="ctr"/>
            <a:r>
              <a:rPr lang="en-US" sz="2400" dirty="0" smtClean="0">
                <a:solidFill>
                  <a:prstClr val="white"/>
                </a:solidFill>
              </a:rPr>
              <a:t>Sharon, Pa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0" y="1320463"/>
            <a:ext cx="5943600" cy="0"/>
          </a:xfrm>
          <a:prstGeom prst="line">
            <a:avLst/>
          </a:prstGeom>
          <a:ln>
            <a:solidFill>
              <a:srgbClr val="31989D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1188014" y="489465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prstClr val="white"/>
                </a:solidFill>
              </a:rPr>
              <a:t>Column Design</a:t>
            </a:r>
            <a:endParaRPr lang="en-US" sz="2400" b="1" dirty="0" smtClean="0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101257" y="2003551"/>
            <a:ext cx="7543800" cy="346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white"/>
                </a:solidFill>
              </a:rPr>
              <a:t>18”x18” Throughout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1500" dirty="0">
              <a:solidFill>
                <a:prstClr val="white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white"/>
                </a:solidFill>
              </a:rPr>
              <a:t>15’-6” Floor to Floor height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1500" dirty="0">
              <a:solidFill>
                <a:prstClr val="white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white"/>
                </a:solidFill>
              </a:rPr>
              <a:t>Four columns analyzed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1500" dirty="0">
              <a:solidFill>
                <a:prstClr val="white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prstClr val="white"/>
                </a:solidFill>
              </a:rPr>
              <a:t>spColumn</a:t>
            </a:r>
            <a:endParaRPr lang="en-US" sz="2400" dirty="0" smtClean="0">
              <a:solidFill>
                <a:prstClr val="white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1500" dirty="0">
              <a:solidFill>
                <a:prstClr val="white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white"/>
                </a:solidFill>
              </a:rPr>
              <a:t>Two Designs selected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1500" dirty="0">
              <a:solidFill>
                <a:prstClr val="white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white"/>
                </a:solidFill>
              </a:rPr>
              <a:t>f’c = 4000psi</a:t>
            </a:r>
            <a:endParaRPr lang="en-US" sz="2400" dirty="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3167" t="3458" r="1810" b="753"/>
          <a:stretch/>
        </p:blipFill>
        <p:spPr>
          <a:xfrm>
            <a:off x="20040599" y="2362199"/>
            <a:ext cx="2286001" cy="24384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5982" t="3396" r="6385" b="5426"/>
          <a:stretch/>
        </p:blipFill>
        <p:spPr>
          <a:xfrm>
            <a:off x="23926799" y="2362199"/>
            <a:ext cx="2362201" cy="236220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7482461" y="1349009"/>
            <a:ext cx="746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prstClr val="white"/>
                </a:solidFill>
              </a:rPr>
              <a:t>Exterior Column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379539" y="1320463"/>
            <a:ext cx="746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prstClr val="white"/>
                </a:solidFill>
              </a:rPr>
              <a:t>Interior Column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7433470" y="4960125"/>
            <a:ext cx="746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prstClr val="white"/>
                </a:solidFill>
              </a:rPr>
              <a:t>4 #9 Bars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379539" y="4960125"/>
            <a:ext cx="746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prstClr val="white"/>
                </a:solidFill>
              </a:rPr>
              <a:t>16 #9 Bars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95300" y="1676400"/>
            <a:ext cx="74676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</a:rPr>
              <a:t>Building Introduction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</a:rPr>
              <a:t>Proposal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Gravity System Redesign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</a:rPr>
              <a:t>Slabs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Columns</a:t>
            </a: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prstClr val="white"/>
                </a:solidFill>
              </a:rPr>
              <a:t>Lateral System Redesign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prstClr val="white"/>
                </a:solidFill>
              </a:rPr>
              <a:t>Design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prstClr val="white"/>
                </a:solidFill>
              </a:rPr>
              <a:t>Assumptions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</a:rPr>
              <a:t>Architecture Breadth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prstClr val="white"/>
                </a:solidFill>
              </a:rPr>
              <a:t>Background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prstClr val="white"/>
                </a:solidFill>
              </a:rPr>
              <a:t>Façade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prstClr val="white"/>
                </a:solidFill>
              </a:rPr>
              <a:t>Conclusion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prstClr val="white"/>
                </a:solidFill>
              </a:rPr>
              <a:t>Acknowledgements </a:t>
            </a:r>
          </a:p>
        </p:txBody>
      </p:sp>
    </p:spTree>
    <p:extLst>
      <p:ext uri="{BB962C8B-B14F-4D97-AF65-F5344CB8AC3E}">
        <p14:creationId xmlns:p14="http://schemas.microsoft.com/office/powerpoint/2010/main" val="258550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9144000" y="0"/>
            <a:ext cx="0" cy="6858000"/>
          </a:xfrm>
          <a:prstGeom prst="line">
            <a:avLst/>
          </a:prstGeom>
          <a:ln>
            <a:solidFill>
              <a:srgbClr val="31989D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95300" y="304800"/>
            <a:ext cx="746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prstClr val="white"/>
                </a:solidFill>
              </a:rPr>
              <a:t>A Medical Office Building</a:t>
            </a:r>
          </a:p>
          <a:p>
            <a:pPr algn="ctr"/>
            <a:r>
              <a:rPr lang="en-US" sz="2400" dirty="0" smtClean="0">
                <a:solidFill>
                  <a:prstClr val="white"/>
                </a:solidFill>
              </a:rPr>
              <a:t>Sharon, Pa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0" y="1320463"/>
            <a:ext cx="5943600" cy="0"/>
          </a:xfrm>
          <a:prstGeom prst="line">
            <a:avLst/>
          </a:prstGeom>
          <a:ln>
            <a:solidFill>
              <a:srgbClr val="31989D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3005020" y="313569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prstClr val="white"/>
                </a:solidFill>
              </a:rPr>
              <a:t>Column Locations</a:t>
            </a:r>
            <a:endParaRPr lang="en-US" sz="2400" b="1" dirty="0" smtClean="0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927" t="817" r="-1" b="1528"/>
          <a:stretch/>
        </p:blipFill>
        <p:spPr>
          <a:xfrm>
            <a:off x="21183599" y="533400"/>
            <a:ext cx="3048001" cy="594360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17894410" y="533400"/>
            <a:ext cx="3294633" cy="3124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7894410" y="5257800"/>
            <a:ext cx="3289191" cy="119213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5" name="Picture 14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3" t="10568" r="13122"/>
          <a:stretch/>
        </p:blipFill>
        <p:spPr bwMode="auto">
          <a:xfrm>
            <a:off x="11552746" y="1101961"/>
            <a:ext cx="6417864" cy="53750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17602200" y="3657600"/>
            <a:ext cx="292210" cy="1600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95300" y="1676400"/>
            <a:ext cx="74676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</a:rPr>
              <a:t>Building Introduction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</a:rPr>
              <a:t>Proposal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Gravity System Redesign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</a:rPr>
              <a:t>Slabs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Columns</a:t>
            </a: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prstClr val="white"/>
                </a:solidFill>
              </a:rPr>
              <a:t>Lateral System Redesign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prstClr val="white"/>
                </a:solidFill>
              </a:rPr>
              <a:t>Design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prstClr val="white"/>
                </a:solidFill>
              </a:rPr>
              <a:t>Assumptions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</a:rPr>
              <a:t>Architecture Breadth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prstClr val="white"/>
                </a:solidFill>
              </a:rPr>
              <a:t>Background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prstClr val="white"/>
                </a:solidFill>
              </a:rPr>
              <a:t>Façade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prstClr val="white"/>
                </a:solidFill>
              </a:rPr>
              <a:t>Conclusion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prstClr val="white"/>
                </a:solidFill>
              </a:rPr>
              <a:t>Acknowledgements </a:t>
            </a:r>
          </a:p>
        </p:txBody>
      </p:sp>
    </p:spTree>
    <p:extLst>
      <p:ext uri="{BB962C8B-B14F-4D97-AF65-F5344CB8AC3E}">
        <p14:creationId xmlns:p14="http://schemas.microsoft.com/office/powerpoint/2010/main" val="301639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57200" y="2057400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Gravity System Design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0" y="3276600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Lateral System Design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526000" y="4385102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Architecture</a:t>
            </a:r>
          </a:p>
        </p:txBody>
      </p:sp>
      <p:cxnSp>
        <p:nvCxnSpPr>
          <p:cNvPr id="5" name="Elbow Connector 4"/>
          <p:cNvCxnSpPr>
            <a:stCxn id="14" idx="3"/>
            <a:endCxn id="3" idx="1"/>
          </p:cNvCxnSpPr>
          <p:nvPr/>
        </p:nvCxnSpPr>
        <p:spPr>
          <a:xfrm>
            <a:off x="7924800" y="2472899"/>
            <a:ext cx="1219200" cy="1219200"/>
          </a:xfrm>
          <a:prstGeom prst="bentConnector3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lbow Connector 7"/>
          <p:cNvCxnSpPr>
            <a:stCxn id="3" idx="3"/>
          </p:cNvCxnSpPr>
          <p:nvPr/>
        </p:nvCxnSpPr>
        <p:spPr>
          <a:xfrm>
            <a:off x="16611600" y="3692099"/>
            <a:ext cx="2209800" cy="1108501"/>
          </a:xfrm>
          <a:prstGeom prst="bentConnector3">
            <a:avLst>
              <a:gd name="adj1" fmla="val 50000"/>
            </a:avLst>
          </a:prstGeom>
          <a:ln w="12700">
            <a:solidFill>
              <a:schemeClr val="tx1">
                <a:lumMod val="65000"/>
                <a:lumOff val="3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764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9144000" y="0"/>
            <a:ext cx="0" cy="6858000"/>
          </a:xfrm>
          <a:prstGeom prst="line">
            <a:avLst/>
          </a:prstGeom>
          <a:ln>
            <a:solidFill>
              <a:srgbClr val="31989D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95300" y="304800"/>
            <a:ext cx="746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prstClr val="white"/>
                </a:solidFill>
              </a:rPr>
              <a:t>A Medical Office Building</a:t>
            </a:r>
          </a:p>
          <a:p>
            <a:pPr algn="ctr"/>
            <a:r>
              <a:rPr lang="en-US" sz="2400" dirty="0" smtClean="0">
                <a:solidFill>
                  <a:prstClr val="white"/>
                </a:solidFill>
              </a:rPr>
              <a:t>Sharon, Pa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0" y="1320463"/>
            <a:ext cx="5943600" cy="0"/>
          </a:xfrm>
          <a:prstGeom prst="line">
            <a:avLst/>
          </a:prstGeom>
          <a:ln>
            <a:solidFill>
              <a:srgbClr val="31989D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639299" y="674132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prstClr val="white"/>
                </a:solidFill>
              </a:rPr>
              <a:t>Shear Wall Design</a:t>
            </a:r>
            <a:endParaRPr lang="en-US" sz="2400" b="1" dirty="0" smtClean="0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584870" y="1676400"/>
            <a:ext cx="75438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white"/>
                </a:solidFill>
              </a:rPr>
              <a:t>Significant increase in building weight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400" dirty="0">
              <a:solidFill>
                <a:prstClr val="white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white"/>
                </a:solidFill>
              </a:rPr>
              <a:t>Layout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400" dirty="0">
              <a:solidFill>
                <a:prstClr val="white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white"/>
                </a:solidFill>
              </a:rPr>
              <a:t>ETABS 2013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400" dirty="0">
              <a:solidFill>
                <a:prstClr val="white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prstClr val="white"/>
                </a:solidFill>
              </a:rPr>
              <a:t>f’c</a:t>
            </a:r>
            <a:r>
              <a:rPr lang="en-US" sz="2400" dirty="0" smtClean="0">
                <a:solidFill>
                  <a:prstClr val="white"/>
                </a:solidFill>
              </a:rPr>
              <a:t> = 4000psi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400" dirty="0">
              <a:solidFill>
                <a:prstClr val="white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white"/>
                </a:solidFill>
              </a:rPr>
              <a:t>12” Thick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400" dirty="0">
              <a:solidFill>
                <a:prstClr val="white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prstClr val="white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400" dirty="0">
              <a:solidFill>
                <a:prstClr val="white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400" dirty="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47330" y="439806"/>
            <a:ext cx="7266212" cy="610847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95300" y="1676400"/>
            <a:ext cx="74676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</a:rPr>
              <a:t>Building Introduction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</a:rPr>
              <a:t>Proposal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</a:rPr>
              <a:t>Gravity System Redesign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</a:rPr>
              <a:t>Slabs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</a:rPr>
              <a:t>Columns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Lateral System Redesign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Design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prstClr val="white"/>
                </a:solidFill>
              </a:rPr>
              <a:t>Assumptions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</a:rPr>
              <a:t>Architecture Breadth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prstClr val="white"/>
                </a:solidFill>
              </a:rPr>
              <a:t>Background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prstClr val="white"/>
                </a:solidFill>
              </a:rPr>
              <a:t>Façade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prstClr val="white"/>
                </a:solidFill>
              </a:rPr>
              <a:t>Conclusion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prstClr val="white"/>
                </a:solidFill>
              </a:rPr>
              <a:t>Acknowledgements </a:t>
            </a:r>
          </a:p>
        </p:txBody>
      </p:sp>
    </p:spTree>
    <p:extLst>
      <p:ext uri="{BB962C8B-B14F-4D97-AF65-F5344CB8AC3E}">
        <p14:creationId xmlns:p14="http://schemas.microsoft.com/office/powerpoint/2010/main" val="37863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9144000" y="0"/>
            <a:ext cx="0" cy="6858000"/>
          </a:xfrm>
          <a:prstGeom prst="line">
            <a:avLst/>
          </a:prstGeom>
          <a:ln>
            <a:solidFill>
              <a:srgbClr val="31989D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95300" y="304800"/>
            <a:ext cx="746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prstClr val="white"/>
                </a:solidFill>
              </a:rPr>
              <a:t>A Medical Office Building</a:t>
            </a:r>
          </a:p>
          <a:p>
            <a:pPr algn="ctr"/>
            <a:r>
              <a:rPr lang="en-US" sz="2400" dirty="0" smtClean="0">
                <a:solidFill>
                  <a:prstClr val="white"/>
                </a:solidFill>
              </a:rPr>
              <a:t>Sharon, Pa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0" y="1320463"/>
            <a:ext cx="5943600" cy="0"/>
          </a:xfrm>
          <a:prstGeom prst="line">
            <a:avLst/>
          </a:prstGeom>
          <a:ln>
            <a:solidFill>
              <a:srgbClr val="31989D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4395154" y="833620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prstClr val="white"/>
                </a:solidFill>
              </a:rPr>
              <a:t>Shear Wall Reinforcement Layout</a:t>
            </a:r>
            <a:endParaRPr lang="en-US" sz="2400" b="1" dirty="0" smtClean="0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870" y="2401579"/>
            <a:ext cx="17088168" cy="3443288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sp>
        <p:nvSpPr>
          <p:cNvPr id="8" name="TextBox 7"/>
          <p:cNvSpPr txBox="1"/>
          <p:nvPr/>
        </p:nvSpPr>
        <p:spPr>
          <a:xfrm>
            <a:off x="495300" y="1676400"/>
            <a:ext cx="74676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</a:rPr>
              <a:t>Building Introduction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</a:rPr>
              <a:t>Proposal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</a:rPr>
              <a:t>Gravity System Redesign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</a:rPr>
              <a:t>Slabs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</a:rPr>
              <a:t>Columns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Lateral System Redesign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Design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prstClr val="white"/>
                </a:solidFill>
              </a:rPr>
              <a:t>Assumptions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</a:rPr>
              <a:t>Architecture Breadth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prstClr val="white"/>
                </a:solidFill>
              </a:rPr>
              <a:t>Background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prstClr val="white"/>
                </a:solidFill>
              </a:rPr>
              <a:t>Façade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prstClr val="white"/>
                </a:solidFill>
              </a:rPr>
              <a:t>Conclusion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prstClr val="white"/>
                </a:solidFill>
              </a:rPr>
              <a:t>Acknowledgements </a:t>
            </a:r>
          </a:p>
        </p:txBody>
      </p:sp>
    </p:spTree>
    <p:extLst>
      <p:ext uri="{BB962C8B-B14F-4D97-AF65-F5344CB8AC3E}">
        <p14:creationId xmlns:p14="http://schemas.microsoft.com/office/powerpoint/2010/main" val="286829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9144000" y="0"/>
            <a:ext cx="0" cy="6858000"/>
          </a:xfrm>
          <a:prstGeom prst="line">
            <a:avLst/>
          </a:prstGeom>
          <a:ln>
            <a:solidFill>
              <a:srgbClr val="31989D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95300" y="304800"/>
            <a:ext cx="746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prstClr val="white"/>
                </a:solidFill>
              </a:rPr>
              <a:t>A Medical Office Building</a:t>
            </a:r>
          </a:p>
          <a:p>
            <a:pPr algn="ctr"/>
            <a:r>
              <a:rPr lang="en-US" sz="2400" dirty="0" smtClean="0">
                <a:solidFill>
                  <a:prstClr val="white"/>
                </a:solidFill>
              </a:rPr>
              <a:t>Sharon, Pa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0" y="1320463"/>
            <a:ext cx="5943600" cy="0"/>
          </a:xfrm>
          <a:prstGeom prst="line">
            <a:avLst/>
          </a:prstGeom>
          <a:ln>
            <a:solidFill>
              <a:srgbClr val="31989D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4395154" y="833620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prstClr val="white"/>
                </a:solidFill>
              </a:rPr>
              <a:t>Design Checks &amp; Assumptions</a:t>
            </a:r>
            <a:endParaRPr lang="en-US" sz="2400" b="1" dirty="0" smtClean="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54258" y="1844118"/>
            <a:ext cx="4876800" cy="1345324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0" name="TextBox 9"/>
          <p:cNvSpPr txBox="1"/>
          <p:nvPr/>
        </p:nvSpPr>
        <p:spPr>
          <a:xfrm>
            <a:off x="9584870" y="1676400"/>
            <a:ext cx="75438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white"/>
                </a:solidFill>
              </a:rPr>
              <a:t>P-Delta Effects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400" dirty="0">
              <a:solidFill>
                <a:prstClr val="white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white"/>
                </a:solidFill>
              </a:rPr>
              <a:t>Out of Plane Stiffness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400" dirty="0">
              <a:solidFill>
                <a:prstClr val="white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white"/>
                </a:solidFill>
              </a:rPr>
              <a:t>Drift </a:t>
            </a:r>
            <a:r>
              <a:rPr lang="en-US" sz="2400" dirty="0" smtClean="0">
                <a:solidFill>
                  <a:prstClr val="white"/>
                </a:solidFill>
              </a:rPr>
              <a:t>Checks         ∆ ≤ 0.23”</a:t>
            </a:r>
            <a:endParaRPr lang="en-US" sz="2400" dirty="0" smtClean="0">
              <a:solidFill>
                <a:prstClr val="white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400" dirty="0">
              <a:solidFill>
                <a:prstClr val="white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white"/>
                </a:solidFill>
              </a:rPr>
              <a:t>Non-Sway assumption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400" dirty="0">
              <a:solidFill>
                <a:prstClr val="white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white"/>
                </a:solidFill>
              </a:rPr>
              <a:t>Rigid Diaphragm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prstClr val="white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400" dirty="0">
              <a:solidFill>
                <a:prstClr val="white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prstClr val="white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400" dirty="0">
              <a:solidFill>
                <a:prstClr val="white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400" dirty="0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54258" y="3371008"/>
            <a:ext cx="5874544" cy="1174909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54258" y="4760140"/>
            <a:ext cx="6472510" cy="1166813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1" name="TextBox 10"/>
          <p:cNvSpPr txBox="1"/>
          <p:nvPr/>
        </p:nvSpPr>
        <p:spPr>
          <a:xfrm>
            <a:off x="495300" y="1676400"/>
            <a:ext cx="74676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</a:rPr>
              <a:t>Building Introduction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</a:rPr>
              <a:t>Proposal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</a:rPr>
              <a:t>Gravity System Redesign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</a:rPr>
              <a:t>Slabs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</a:rPr>
              <a:t>Columns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Lateral System Redesign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</a:rPr>
              <a:t>Design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Assumptions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</a:rPr>
              <a:t>Architecture Breadth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prstClr val="white"/>
                </a:solidFill>
              </a:rPr>
              <a:t>Background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prstClr val="white"/>
                </a:solidFill>
              </a:rPr>
              <a:t>Façade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prstClr val="white"/>
                </a:solidFill>
              </a:rPr>
              <a:t>Conclusion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prstClr val="white"/>
                </a:solidFill>
              </a:rPr>
              <a:t>Acknowledgements </a:t>
            </a:r>
          </a:p>
        </p:txBody>
      </p:sp>
    </p:spTree>
    <p:extLst>
      <p:ext uri="{BB962C8B-B14F-4D97-AF65-F5344CB8AC3E}">
        <p14:creationId xmlns:p14="http://schemas.microsoft.com/office/powerpoint/2010/main" val="61667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9144000" y="0"/>
            <a:ext cx="0" cy="6858000"/>
          </a:xfrm>
          <a:prstGeom prst="line">
            <a:avLst/>
          </a:prstGeom>
          <a:ln>
            <a:solidFill>
              <a:srgbClr val="31989D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8277114" y="0"/>
            <a:ext cx="0" cy="6858000"/>
          </a:xfrm>
          <a:prstGeom prst="line">
            <a:avLst/>
          </a:prstGeom>
          <a:ln>
            <a:solidFill>
              <a:srgbClr val="31989D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95300" y="304800"/>
            <a:ext cx="746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prstClr val="white"/>
                </a:solidFill>
              </a:rPr>
              <a:t>A Medical Office Building</a:t>
            </a:r>
          </a:p>
          <a:p>
            <a:pPr algn="ctr"/>
            <a:r>
              <a:rPr lang="en-US" sz="2400" dirty="0" smtClean="0">
                <a:solidFill>
                  <a:prstClr val="white"/>
                </a:solidFill>
              </a:rPr>
              <a:t>Sharon, Pa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5300" y="1676400"/>
            <a:ext cx="74676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rgbClr val="31989D"/>
                </a:solidFill>
              </a:rPr>
              <a:t>Building Introduction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prstClr val="white"/>
                </a:solidFill>
              </a:rPr>
              <a:t>Proposal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prstClr val="white"/>
                </a:solidFill>
              </a:rPr>
              <a:t>Gravity System Redesign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prstClr val="white"/>
                </a:solidFill>
              </a:rPr>
              <a:t>Slabs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prstClr val="white"/>
                </a:solidFill>
              </a:rPr>
              <a:t>Columns</a:t>
            </a:r>
            <a:endParaRPr lang="en-US" sz="2400" dirty="0">
              <a:solidFill>
                <a:prstClr val="white"/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prstClr val="white"/>
                </a:solidFill>
              </a:rPr>
              <a:t>Lateral System Redesign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prstClr val="white"/>
                </a:solidFill>
              </a:rPr>
              <a:t>Design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prstClr val="white"/>
                </a:solidFill>
              </a:rPr>
              <a:t>Assumptions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</a:rPr>
              <a:t>Architecture Breadth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prstClr val="white"/>
                </a:solidFill>
              </a:rPr>
              <a:t>Background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prstClr val="white"/>
                </a:solidFill>
              </a:rPr>
              <a:t>Façade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prstClr val="white"/>
                </a:solidFill>
              </a:rPr>
              <a:t>Conclusion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prstClr val="white"/>
                </a:solidFill>
              </a:rPr>
              <a:t>Acknowledgements 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0" y="1320463"/>
            <a:ext cx="5943600" cy="0"/>
          </a:xfrm>
          <a:prstGeom prst="line">
            <a:avLst/>
          </a:prstGeom>
          <a:ln>
            <a:solidFill>
              <a:srgbClr val="31989D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9639299" y="674132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prstClr val="white"/>
                </a:solidFill>
              </a:rPr>
              <a:t>Building Introduction</a:t>
            </a:r>
            <a:endParaRPr lang="en-US" sz="2400" b="1" dirty="0" smtClean="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67551" y="371050"/>
            <a:ext cx="5808334" cy="36254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69000" y="2634704"/>
            <a:ext cx="5321718" cy="39233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Oval 1"/>
          <p:cNvSpPr/>
          <p:nvPr/>
        </p:nvSpPr>
        <p:spPr>
          <a:xfrm>
            <a:off x="21601894" y="3276600"/>
            <a:ext cx="121919" cy="1219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628413" y="2169648"/>
            <a:ext cx="8648701" cy="452431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400" b="1" dirty="0" smtClean="0">
                <a:solidFill>
                  <a:prstClr val="white"/>
                </a:solidFill>
              </a:rPr>
              <a:t>                 Architect      </a:t>
            </a:r>
            <a:r>
              <a:rPr lang="en-US" sz="2400" dirty="0" smtClean="0">
                <a:solidFill>
                  <a:prstClr val="white"/>
                </a:solidFill>
              </a:rPr>
              <a:t>John </a:t>
            </a:r>
            <a:r>
              <a:rPr lang="en-US" sz="2400" dirty="0">
                <a:solidFill>
                  <a:prstClr val="white"/>
                </a:solidFill>
              </a:rPr>
              <a:t>N. </a:t>
            </a:r>
            <a:r>
              <a:rPr lang="en-US" sz="2400" dirty="0" err="1">
                <a:solidFill>
                  <a:prstClr val="white"/>
                </a:solidFill>
              </a:rPr>
              <a:t>Gruitza</a:t>
            </a:r>
            <a:r>
              <a:rPr lang="en-US" sz="2400" dirty="0">
                <a:solidFill>
                  <a:prstClr val="white"/>
                </a:solidFill>
              </a:rPr>
              <a:t> Associates </a:t>
            </a:r>
          </a:p>
          <a:p>
            <a:r>
              <a:rPr lang="en-US" sz="2400" b="1" dirty="0">
                <a:solidFill>
                  <a:prstClr val="white"/>
                </a:solidFill>
              </a:rPr>
              <a:t>Structural Engineer </a:t>
            </a:r>
            <a:r>
              <a:rPr lang="en-US" sz="2400" b="1" dirty="0" smtClean="0">
                <a:solidFill>
                  <a:prstClr val="white"/>
                </a:solidFill>
              </a:rPr>
              <a:t>    </a:t>
            </a:r>
            <a:r>
              <a:rPr lang="en-US" sz="2400" dirty="0">
                <a:solidFill>
                  <a:prstClr val="white"/>
                </a:solidFill>
              </a:rPr>
              <a:t>Taylor Structural </a:t>
            </a:r>
            <a:r>
              <a:rPr lang="en-US" sz="2400" dirty="0" smtClean="0">
                <a:solidFill>
                  <a:prstClr val="white"/>
                </a:solidFill>
              </a:rPr>
              <a:t>Engineers</a:t>
            </a:r>
          </a:p>
          <a:p>
            <a:endParaRPr lang="en-US" sz="2400" dirty="0">
              <a:solidFill>
                <a:prstClr val="white"/>
              </a:solidFill>
            </a:endParaRPr>
          </a:p>
          <a:p>
            <a:r>
              <a:rPr lang="en-US" sz="2400" b="1" dirty="0">
                <a:solidFill>
                  <a:prstClr val="white"/>
                </a:solidFill>
              </a:rPr>
              <a:t>Construction Dates     </a:t>
            </a:r>
            <a:r>
              <a:rPr lang="en-US" sz="2400" dirty="0">
                <a:solidFill>
                  <a:prstClr val="white"/>
                </a:solidFill>
              </a:rPr>
              <a:t>November 2014-January 2016</a:t>
            </a:r>
          </a:p>
          <a:p>
            <a:r>
              <a:rPr lang="en-US" sz="2400" b="1" dirty="0" smtClean="0">
                <a:solidFill>
                  <a:prstClr val="white"/>
                </a:solidFill>
              </a:rPr>
              <a:t>                    Height       </a:t>
            </a:r>
            <a:r>
              <a:rPr lang="en-US" sz="2400" dirty="0" smtClean="0">
                <a:solidFill>
                  <a:prstClr val="white"/>
                </a:solidFill>
              </a:rPr>
              <a:t>79’-0”</a:t>
            </a:r>
          </a:p>
          <a:p>
            <a:r>
              <a:rPr lang="en-US" sz="2400" dirty="0" smtClean="0">
                <a:solidFill>
                  <a:prstClr val="white"/>
                </a:solidFill>
              </a:rPr>
              <a:t>                       </a:t>
            </a:r>
            <a:r>
              <a:rPr lang="en-US" sz="2400" b="1" dirty="0" smtClean="0">
                <a:solidFill>
                  <a:prstClr val="white"/>
                </a:solidFill>
              </a:rPr>
              <a:t>Size</a:t>
            </a:r>
            <a:r>
              <a:rPr lang="en-US" sz="2400" dirty="0" smtClean="0">
                <a:solidFill>
                  <a:prstClr val="white"/>
                </a:solidFill>
              </a:rPr>
              <a:t>        78,000 GSF</a:t>
            </a:r>
          </a:p>
          <a:p>
            <a:r>
              <a:rPr lang="en-US" sz="2400" dirty="0">
                <a:solidFill>
                  <a:prstClr val="white"/>
                </a:solidFill>
              </a:rPr>
              <a:t> </a:t>
            </a:r>
            <a:r>
              <a:rPr lang="en-US" sz="2400" dirty="0" smtClean="0">
                <a:solidFill>
                  <a:prstClr val="white"/>
                </a:solidFill>
              </a:rPr>
              <a:t>     </a:t>
            </a:r>
            <a:r>
              <a:rPr lang="en-US" sz="2400" b="1" dirty="0" smtClean="0">
                <a:solidFill>
                  <a:prstClr val="white"/>
                </a:solidFill>
              </a:rPr>
              <a:t>Primary Usage       </a:t>
            </a:r>
            <a:r>
              <a:rPr lang="en-US" sz="2400" dirty="0" smtClean="0">
                <a:solidFill>
                  <a:prstClr val="white"/>
                </a:solidFill>
              </a:rPr>
              <a:t>Medical Office Building</a:t>
            </a:r>
          </a:p>
          <a:p>
            <a:endParaRPr lang="en-US" sz="2400" dirty="0">
              <a:solidFill>
                <a:prstClr val="white"/>
              </a:solidFill>
            </a:endParaRPr>
          </a:p>
          <a:p>
            <a:r>
              <a:rPr lang="en-US" sz="2400" dirty="0" smtClean="0">
                <a:solidFill>
                  <a:prstClr val="white"/>
                </a:solidFill>
              </a:rPr>
              <a:t> </a:t>
            </a:r>
          </a:p>
          <a:p>
            <a:pPr algn="r"/>
            <a:endParaRPr lang="en-US" sz="2400" dirty="0">
              <a:solidFill>
                <a:prstClr val="white"/>
              </a:solidFill>
            </a:endParaRPr>
          </a:p>
          <a:p>
            <a:endParaRPr lang="en-US" sz="2400" dirty="0" smtClean="0">
              <a:solidFill>
                <a:prstClr val="white"/>
              </a:solidFill>
            </a:endParaRPr>
          </a:p>
          <a:p>
            <a:pPr algn="r"/>
            <a:r>
              <a:rPr lang="en-US" sz="2400" dirty="0" smtClean="0">
                <a:solidFill>
                  <a:prstClr val="white"/>
                </a:solidFill>
              </a:rPr>
              <a:t>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050000" y="1124698"/>
            <a:ext cx="8648701" cy="2308324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400" b="1" dirty="0" smtClean="0">
                <a:solidFill>
                  <a:prstClr val="white"/>
                </a:solidFill>
              </a:rPr>
              <a:t>Sharon, Pa</a:t>
            </a:r>
            <a:endParaRPr lang="en-US" sz="2400" dirty="0" smtClean="0">
              <a:solidFill>
                <a:prstClr val="white"/>
              </a:solidFill>
            </a:endParaRPr>
          </a:p>
          <a:p>
            <a:endParaRPr lang="en-US" sz="2400" dirty="0">
              <a:solidFill>
                <a:prstClr val="white"/>
              </a:solidFill>
            </a:endParaRPr>
          </a:p>
          <a:p>
            <a:r>
              <a:rPr lang="en-US" sz="2400" dirty="0" smtClean="0">
                <a:solidFill>
                  <a:prstClr val="white"/>
                </a:solidFill>
              </a:rPr>
              <a:t> </a:t>
            </a:r>
          </a:p>
          <a:p>
            <a:pPr algn="r"/>
            <a:endParaRPr lang="en-US" sz="2400" dirty="0">
              <a:solidFill>
                <a:prstClr val="white"/>
              </a:solidFill>
            </a:endParaRPr>
          </a:p>
          <a:p>
            <a:endParaRPr lang="en-US" sz="2400" dirty="0" smtClean="0">
              <a:solidFill>
                <a:prstClr val="white"/>
              </a:solidFill>
            </a:endParaRPr>
          </a:p>
          <a:p>
            <a:pPr algn="r"/>
            <a:r>
              <a:rPr lang="en-US" sz="2400" dirty="0" smtClean="0">
                <a:solidFill>
                  <a:prstClr val="white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23237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57200" y="2057400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Gravity System Design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0" y="3276600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Lateral System Design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526000" y="4385102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Architecture</a:t>
            </a:r>
          </a:p>
        </p:txBody>
      </p:sp>
      <p:cxnSp>
        <p:nvCxnSpPr>
          <p:cNvPr id="5" name="Elbow Connector 4"/>
          <p:cNvCxnSpPr>
            <a:stCxn id="14" idx="3"/>
            <a:endCxn id="3" idx="1"/>
          </p:cNvCxnSpPr>
          <p:nvPr/>
        </p:nvCxnSpPr>
        <p:spPr>
          <a:xfrm>
            <a:off x="7924800" y="2472899"/>
            <a:ext cx="1219200" cy="1219200"/>
          </a:xfrm>
          <a:prstGeom prst="bentConnector3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lbow Connector 7"/>
          <p:cNvCxnSpPr>
            <a:stCxn id="3" idx="3"/>
          </p:cNvCxnSpPr>
          <p:nvPr/>
        </p:nvCxnSpPr>
        <p:spPr>
          <a:xfrm>
            <a:off x="16611600" y="3692099"/>
            <a:ext cx="2209800" cy="1108501"/>
          </a:xfrm>
          <a:prstGeom prst="bentConnector3">
            <a:avLst>
              <a:gd name="adj1" fmla="val 50000"/>
            </a:avLst>
          </a:prstGeom>
          <a:ln w="12700">
            <a:solidFill>
              <a:schemeClr val="tx1">
                <a:lumMod val="65000"/>
                <a:lumOff val="3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032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9144000" y="0"/>
            <a:ext cx="0" cy="6858000"/>
          </a:xfrm>
          <a:prstGeom prst="line">
            <a:avLst/>
          </a:prstGeom>
          <a:ln>
            <a:solidFill>
              <a:srgbClr val="31989D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95300" y="304800"/>
            <a:ext cx="746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prstClr val="white"/>
                </a:solidFill>
              </a:rPr>
              <a:t>A Medical Office Building</a:t>
            </a:r>
          </a:p>
          <a:p>
            <a:pPr algn="ctr"/>
            <a:r>
              <a:rPr lang="en-US" sz="2400" dirty="0" smtClean="0">
                <a:solidFill>
                  <a:prstClr val="white"/>
                </a:solidFill>
              </a:rPr>
              <a:t>Sharon, Pa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0" y="1320463"/>
            <a:ext cx="5943600" cy="0"/>
          </a:xfrm>
          <a:prstGeom prst="line">
            <a:avLst/>
          </a:prstGeom>
          <a:ln>
            <a:solidFill>
              <a:srgbClr val="31989D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0744200" y="315686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prstClr val="white"/>
                </a:solidFill>
              </a:rPr>
              <a:t>Background</a:t>
            </a:r>
            <a:endParaRPr lang="en-US" sz="2400" b="1" dirty="0" smtClean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584870" y="1676400"/>
            <a:ext cx="7543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white"/>
                </a:solidFill>
              </a:rPr>
              <a:t>First new project since 1969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400" dirty="0">
              <a:solidFill>
                <a:prstClr val="white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white"/>
                </a:solidFill>
              </a:rPr>
              <a:t>Surrounding architecture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400" dirty="0">
              <a:solidFill>
                <a:prstClr val="white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white"/>
                </a:solidFill>
              </a:rPr>
              <a:t>Existing façade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400" dirty="0">
              <a:solidFill>
                <a:prstClr val="white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prstClr val="white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400" dirty="0">
              <a:solidFill>
                <a:prstClr val="white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400" dirty="0">
              <a:solidFill>
                <a:prstClr val="white"/>
              </a:solidFill>
            </a:endParaRPr>
          </a:p>
        </p:txBody>
      </p:sp>
      <p:pic>
        <p:nvPicPr>
          <p:cNvPr id="11" name="Picture 10" descr="http://bloximages.chicago2.vip.townnews.com/sharonherald.com/content/tncms/assets/v3/editorial/3/31/33125399-fc87-5b39-b49d-9cea4fc07495/53dadbcbd81ca.image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03" r="1"/>
          <a:stretch/>
        </p:blipFill>
        <p:spPr bwMode="auto">
          <a:xfrm>
            <a:off x="20427770" y="377371"/>
            <a:ext cx="6388459" cy="5758935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  <a:softEdge rad="12700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TextBox 15"/>
          <p:cNvSpPr txBox="1"/>
          <p:nvPr/>
        </p:nvSpPr>
        <p:spPr>
          <a:xfrm>
            <a:off x="23622000" y="6323826"/>
            <a:ext cx="2667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fontAlgn="base">
              <a:spcBef>
                <a:spcPts val="0"/>
              </a:spcBef>
              <a:spcAft>
                <a:spcPts val="0"/>
              </a:spcAft>
            </a:pPr>
            <a:r>
              <a:rPr lang="en-US" sz="1000" kern="1200" dirty="0">
                <a:solidFill>
                  <a:srgbClr val="A6A6A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Source: sharonherald.com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5300" y="1676400"/>
            <a:ext cx="74676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</a:rPr>
              <a:t>Building Introduction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</a:rPr>
              <a:t>Proposal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</a:rPr>
              <a:t>Gravity System Redesign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</a:rPr>
              <a:t>Slabs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</a:rPr>
              <a:t>Columns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</a:rPr>
              <a:t>Lateral System Redesign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</a:rPr>
              <a:t>Design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prstClr val="white"/>
                </a:solidFill>
              </a:rPr>
              <a:t>Assumptions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Architecture Breadth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Background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prstClr val="white"/>
                </a:solidFill>
              </a:rPr>
              <a:t>Façade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prstClr val="white"/>
                </a:solidFill>
              </a:rPr>
              <a:t>Conclusion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prstClr val="white"/>
                </a:solidFill>
              </a:rPr>
              <a:t>Acknowledgements </a:t>
            </a:r>
          </a:p>
        </p:txBody>
      </p:sp>
      <p:pic>
        <p:nvPicPr>
          <p:cNvPr id="1026" name="Picture 2" descr="http://bloximages.chicago2.vip.townnews.com/sharonherald.com/content/tncms/assets/v3/editorial/b/51/b51b3554-cc01-5a96-ad02-4685ff74614f/53da89ffe749b.image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40" t="13584" b="13153"/>
          <a:stretch/>
        </p:blipFill>
        <p:spPr bwMode="auto">
          <a:xfrm>
            <a:off x="13333094" y="3004350"/>
            <a:ext cx="5445126" cy="306484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461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9144000" y="0"/>
            <a:ext cx="0" cy="6858000"/>
          </a:xfrm>
          <a:prstGeom prst="line">
            <a:avLst/>
          </a:prstGeom>
          <a:ln>
            <a:solidFill>
              <a:srgbClr val="31989D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95300" y="304800"/>
            <a:ext cx="746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prstClr val="white"/>
                </a:solidFill>
              </a:rPr>
              <a:t>A Medical Office Building</a:t>
            </a:r>
          </a:p>
          <a:p>
            <a:pPr algn="ctr"/>
            <a:r>
              <a:rPr lang="en-US" sz="2400" dirty="0" smtClean="0">
                <a:solidFill>
                  <a:prstClr val="white"/>
                </a:solidFill>
              </a:rPr>
              <a:t>Sharon, Pa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0" y="1320463"/>
            <a:ext cx="5943600" cy="0"/>
          </a:xfrm>
          <a:prstGeom prst="line">
            <a:avLst/>
          </a:prstGeom>
          <a:ln>
            <a:solidFill>
              <a:srgbClr val="31989D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5087600" y="489465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prstClr val="white"/>
                </a:solidFill>
              </a:rPr>
              <a:t>Case Studies</a:t>
            </a:r>
            <a:endParaRPr lang="en-US" sz="2400" b="1" dirty="0" smtClean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778787" y="1464758"/>
            <a:ext cx="5029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white"/>
                </a:solidFill>
              </a:rPr>
              <a:t>Diana Center at Barnard College</a:t>
            </a:r>
            <a:endParaRPr lang="en-US" sz="2400" dirty="0">
              <a:solidFill>
                <a:prstClr val="white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prstClr val="white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400" dirty="0">
              <a:solidFill>
                <a:prstClr val="white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400" dirty="0">
              <a:solidFill>
                <a:prstClr val="white"/>
              </a:solidFill>
            </a:endParaRPr>
          </a:p>
        </p:txBody>
      </p:sp>
      <p:pic>
        <p:nvPicPr>
          <p:cNvPr id="16" name="Picture 15" descr="http://ad009cdnb.archdaily.net/wp-content/uploads/2012/05/1336448810-02-528x396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5300" y="2123421"/>
            <a:ext cx="5029200" cy="37719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15392400" y="6038076"/>
            <a:ext cx="16287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solidFill>
                  <a:srgbClr val="A6A6A6"/>
                </a:solidFill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Times New Roman" panose="02020603050405020304" pitchFamily="18" charset="0"/>
              </a:rPr>
              <a:t>www.archdaily.com</a:t>
            </a:r>
            <a:endParaRPr lang="en-US" sz="1100" dirty="0">
              <a:effectLst/>
              <a:latin typeface="Century Gothic" panose="020B0502020202020204" pitchFamily="34" charset="0"/>
              <a:ea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 descr="https://c1.staticflickr.com/9/8294/7825568382_402e7baa98_b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2900" y="2249588"/>
            <a:ext cx="7038975" cy="3502858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24993600" y="6038076"/>
            <a:ext cx="16287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solidFill>
                  <a:srgbClr val="A6A6A6"/>
                </a:solidFill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Times New Roman" panose="02020603050405020304" pitchFamily="18" charset="0"/>
              </a:rPr>
              <a:t>www.flickr.com</a:t>
            </a:r>
            <a:endParaRPr lang="en-US" sz="1100" dirty="0">
              <a:effectLst/>
              <a:latin typeface="Century Gothic" panose="020B0502020202020204" pitchFamily="34" charset="0"/>
              <a:ea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580144" y="1464758"/>
            <a:ext cx="5029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white"/>
                </a:solidFill>
              </a:rPr>
              <a:t>Tsinghua Law Library</a:t>
            </a:r>
            <a:endParaRPr lang="en-US" sz="2400" dirty="0">
              <a:solidFill>
                <a:prstClr val="white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prstClr val="white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400" dirty="0">
              <a:solidFill>
                <a:prstClr val="white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21717000" y="5895201"/>
            <a:ext cx="210978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 smtClean="0">
                <a:solidFill>
                  <a:schemeClr val="bg1"/>
                </a:solidFill>
              </a:rPr>
              <a:t>Architect:   Weiss/</a:t>
            </a:r>
            <a:r>
              <a:rPr lang="en-US" sz="1100" dirty="0" err="1" smtClean="0">
                <a:solidFill>
                  <a:schemeClr val="bg1"/>
                </a:solidFill>
              </a:rPr>
              <a:t>Manfredi</a:t>
            </a:r>
            <a:endParaRPr lang="en-US" sz="1100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12632531" y="6024482"/>
            <a:ext cx="210978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 smtClean="0">
                <a:solidFill>
                  <a:schemeClr val="bg1"/>
                </a:solidFill>
              </a:rPr>
              <a:t>Architect:   </a:t>
            </a:r>
            <a:r>
              <a:rPr lang="en-US" sz="1100" dirty="0" err="1" smtClean="0">
                <a:solidFill>
                  <a:schemeClr val="bg1"/>
                </a:solidFill>
              </a:rPr>
              <a:t>KokaiStudios</a:t>
            </a:r>
            <a:endParaRPr lang="en-US" sz="1100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5300" y="1676400"/>
            <a:ext cx="74676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</a:rPr>
              <a:t>Building Introduction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</a:rPr>
              <a:t>Proposal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</a:rPr>
              <a:t>Gravity System Redesign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</a:rPr>
              <a:t>Slabs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</a:rPr>
              <a:t>Columns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</a:rPr>
              <a:t>Lateral System Redesign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</a:rPr>
              <a:t>Design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prstClr val="white"/>
                </a:solidFill>
              </a:rPr>
              <a:t>Assumptions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Architecture Breadth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Background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prstClr val="white"/>
                </a:solidFill>
              </a:rPr>
              <a:t>Façade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prstClr val="white"/>
                </a:solidFill>
              </a:rPr>
              <a:t>Conclusion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prstClr val="white"/>
                </a:solidFill>
              </a:rPr>
              <a:t>Acknowledgements </a:t>
            </a:r>
          </a:p>
        </p:txBody>
      </p:sp>
    </p:spTree>
    <p:extLst>
      <p:ext uri="{BB962C8B-B14F-4D97-AF65-F5344CB8AC3E}">
        <p14:creationId xmlns:p14="http://schemas.microsoft.com/office/powerpoint/2010/main" val="310999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9144000" y="0"/>
            <a:ext cx="0" cy="6858000"/>
          </a:xfrm>
          <a:prstGeom prst="line">
            <a:avLst/>
          </a:prstGeom>
          <a:ln>
            <a:solidFill>
              <a:srgbClr val="31989D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95300" y="304800"/>
            <a:ext cx="746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prstClr val="white"/>
                </a:solidFill>
              </a:rPr>
              <a:t>A Medical Office Building</a:t>
            </a:r>
          </a:p>
          <a:p>
            <a:pPr algn="ctr"/>
            <a:r>
              <a:rPr lang="en-US" sz="2400" dirty="0" smtClean="0">
                <a:solidFill>
                  <a:prstClr val="white"/>
                </a:solidFill>
              </a:rPr>
              <a:t>Sharon, Pa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0" y="1320463"/>
            <a:ext cx="5943600" cy="0"/>
          </a:xfrm>
          <a:prstGeom prst="line">
            <a:avLst/>
          </a:prstGeom>
          <a:ln>
            <a:solidFill>
              <a:srgbClr val="31989D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5087600" y="489465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prstClr val="white"/>
                </a:solidFill>
              </a:rPr>
              <a:t>New Façade </a:t>
            </a:r>
            <a:endParaRPr lang="en-US" sz="2400" b="1" dirty="0" smtClean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098000" y="1464758"/>
            <a:ext cx="5029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white"/>
                </a:solidFill>
              </a:rPr>
              <a:t>North View</a:t>
            </a:r>
            <a:endParaRPr lang="en-US" sz="2400" dirty="0">
              <a:solidFill>
                <a:prstClr val="white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prstClr val="white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400" dirty="0">
              <a:solidFill>
                <a:prstClr val="white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580144" y="1464758"/>
            <a:ext cx="5029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white"/>
                </a:solidFill>
              </a:rPr>
              <a:t>North East View</a:t>
            </a:r>
            <a:endParaRPr lang="en-US" sz="2400" dirty="0">
              <a:solidFill>
                <a:prstClr val="white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prstClr val="white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400" dirty="0">
              <a:solidFill>
                <a:prstClr val="white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400" dirty="0">
              <a:solidFill>
                <a:prstClr val="white"/>
              </a:solidFill>
            </a:endParaRPr>
          </a:p>
        </p:txBody>
      </p:sp>
      <p:pic>
        <p:nvPicPr>
          <p:cNvPr id="15" name="Picture 1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243" y="2162512"/>
            <a:ext cx="6102985" cy="43694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2" name="Picture 21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63"/>
          <a:stretch/>
        </p:blipFill>
        <p:spPr bwMode="auto">
          <a:xfrm>
            <a:off x="18621216" y="2196925"/>
            <a:ext cx="8505984" cy="41316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95300" y="1676400"/>
            <a:ext cx="74676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</a:rPr>
              <a:t>Building Introduction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</a:rPr>
              <a:t>Proposal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</a:rPr>
              <a:t>Gravity System Redesign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</a:rPr>
              <a:t>Slabs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</a:rPr>
              <a:t>Columns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</a:rPr>
              <a:t>Lateral System Redesign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</a:rPr>
              <a:t>Design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prstClr val="white"/>
                </a:solidFill>
              </a:rPr>
              <a:t>Assumptions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Architecture Breadth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</a:rPr>
              <a:t>Background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Façade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prstClr val="white"/>
                </a:solidFill>
              </a:rPr>
              <a:t>Conclusion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prstClr val="white"/>
                </a:solidFill>
              </a:rPr>
              <a:t>Acknowledgements </a:t>
            </a:r>
          </a:p>
        </p:txBody>
      </p:sp>
    </p:spTree>
    <p:extLst>
      <p:ext uri="{BB962C8B-B14F-4D97-AF65-F5344CB8AC3E}">
        <p14:creationId xmlns:p14="http://schemas.microsoft.com/office/powerpoint/2010/main" val="98381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9144000" y="0"/>
            <a:ext cx="0" cy="6858000"/>
          </a:xfrm>
          <a:prstGeom prst="line">
            <a:avLst/>
          </a:prstGeom>
          <a:ln>
            <a:solidFill>
              <a:srgbClr val="31989D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95300" y="304800"/>
            <a:ext cx="746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prstClr val="white"/>
                </a:solidFill>
              </a:rPr>
              <a:t>A Medical Office Building</a:t>
            </a:r>
          </a:p>
          <a:p>
            <a:pPr algn="ctr"/>
            <a:r>
              <a:rPr lang="en-US" sz="2400" dirty="0" smtClean="0">
                <a:solidFill>
                  <a:prstClr val="white"/>
                </a:solidFill>
              </a:rPr>
              <a:t>Sharon, Pa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0" y="1320463"/>
            <a:ext cx="5943600" cy="0"/>
          </a:xfrm>
          <a:prstGeom prst="line">
            <a:avLst/>
          </a:prstGeom>
          <a:ln>
            <a:solidFill>
              <a:srgbClr val="31989D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3868400" y="647093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prstClr val="white"/>
                </a:solidFill>
              </a:rPr>
              <a:t>Conclusions</a:t>
            </a:r>
            <a:endParaRPr lang="en-US" sz="2400" b="1" dirty="0" smtClean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096501" y="2133600"/>
            <a:ext cx="87248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white"/>
                </a:solidFill>
              </a:rPr>
              <a:t>40% reduction in structural depth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prstClr val="white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white"/>
                </a:solidFill>
              </a:rPr>
              <a:t>Met all requirements for strength &amp; serviceability</a:t>
            </a:r>
            <a:endParaRPr lang="en-US" sz="2400" dirty="0">
              <a:solidFill>
                <a:prstClr val="white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prstClr val="white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white"/>
                </a:solidFill>
              </a:rPr>
              <a:t>12% increase in structural cost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400" dirty="0">
              <a:solidFill>
                <a:prstClr val="white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white"/>
                </a:solidFill>
              </a:rPr>
              <a:t>127% increase in façade cost</a:t>
            </a:r>
            <a:endParaRPr lang="en-US" sz="2400" dirty="0">
              <a:solidFill>
                <a:prstClr val="white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5300" y="1676400"/>
            <a:ext cx="74676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</a:rPr>
              <a:t>Building Introduction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</a:rPr>
              <a:t>Proposal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</a:rPr>
              <a:t>Gravity System Redesign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</a:rPr>
              <a:t>Slabs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</a:rPr>
              <a:t>Columns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</a:rPr>
              <a:t>Lateral System Redesign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</a:rPr>
              <a:t>Design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prstClr val="white"/>
                </a:solidFill>
              </a:rPr>
              <a:t>Assumptions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</a:rPr>
              <a:t>Architecture Breadth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</a:rPr>
              <a:t>Background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</a:rPr>
              <a:t>Façade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Conclusion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prstClr val="white"/>
                </a:solidFill>
              </a:rPr>
              <a:t>Acknowledgements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421600" y="2879958"/>
            <a:ext cx="8724899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white"/>
                </a:solidFill>
              </a:rPr>
              <a:t>Structural Redesign:  </a:t>
            </a:r>
            <a:r>
              <a:rPr lang="en-US" sz="2800" b="1" dirty="0" smtClean="0">
                <a:solidFill>
                  <a:prstClr val="white"/>
                </a:solidFill>
              </a:rPr>
              <a:t>Viable Option</a:t>
            </a:r>
          </a:p>
          <a:p>
            <a:endParaRPr lang="en-US" sz="1500" dirty="0">
              <a:solidFill>
                <a:prstClr val="white"/>
              </a:solidFill>
            </a:endParaRPr>
          </a:p>
          <a:p>
            <a:r>
              <a:rPr lang="en-US" sz="2800" dirty="0" smtClean="0">
                <a:solidFill>
                  <a:prstClr val="white"/>
                </a:solidFill>
              </a:rPr>
              <a:t>Façade Redesign:      </a:t>
            </a:r>
            <a:r>
              <a:rPr lang="en-US" sz="2800" b="1" dirty="0" smtClean="0">
                <a:solidFill>
                  <a:prstClr val="white"/>
                </a:solidFill>
              </a:rPr>
              <a:t>Not Feasible</a:t>
            </a:r>
            <a:endParaRPr lang="en-US" sz="2800" b="1" dirty="0">
              <a:solidFill>
                <a:prstClr val="white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71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9144000" y="0"/>
            <a:ext cx="0" cy="6858000"/>
          </a:xfrm>
          <a:prstGeom prst="line">
            <a:avLst/>
          </a:prstGeom>
          <a:ln>
            <a:solidFill>
              <a:srgbClr val="31989D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95300" y="304800"/>
            <a:ext cx="746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prstClr val="white"/>
                </a:solidFill>
              </a:rPr>
              <a:t>A Medical Office Building</a:t>
            </a:r>
          </a:p>
          <a:p>
            <a:pPr algn="ctr"/>
            <a:r>
              <a:rPr lang="en-US" sz="2400" dirty="0" smtClean="0">
                <a:solidFill>
                  <a:prstClr val="white"/>
                </a:solidFill>
              </a:rPr>
              <a:t>Sharon, Pa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0" y="1320463"/>
            <a:ext cx="5943600" cy="0"/>
          </a:xfrm>
          <a:prstGeom prst="line">
            <a:avLst/>
          </a:prstGeom>
          <a:ln>
            <a:solidFill>
              <a:srgbClr val="31989D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0972800" y="304800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prstClr val="white"/>
                </a:solidFill>
              </a:rPr>
              <a:t>Acknowledgements</a:t>
            </a:r>
            <a:endParaRPr lang="en-US" sz="2400" b="1" dirty="0" smtClean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972800" y="1552865"/>
            <a:ext cx="7536656" cy="5309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prstClr val="white"/>
                </a:solidFill>
              </a:rPr>
              <a:t>Special Thanks to:</a:t>
            </a:r>
          </a:p>
          <a:p>
            <a:endParaRPr lang="en-US" sz="1500" dirty="0">
              <a:solidFill>
                <a:prstClr val="white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prstClr val="white"/>
                </a:solidFill>
              </a:rPr>
              <a:t>Thomas Boothby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1500" dirty="0">
              <a:solidFill>
                <a:prstClr val="white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prstClr val="white"/>
                </a:solidFill>
              </a:rPr>
              <a:t>Linda </a:t>
            </a:r>
            <a:r>
              <a:rPr lang="en-US" sz="3200" dirty="0" err="1" smtClean="0">
                <a:solidFill>
                  <a:prstClr val="white"/>
                </a:solidFill>
              </a:rPr>
              <a:t>Hanagan</a:t>
            </a:r>
            <a:endParaRPr lang="en-US" sz="3200" dirty="0" smtClean="0">
              <a:solidFill>
                <a:prstClr val="white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1500" dirty="0" smtClean="0">
              <a:solidFill>
                <a:prstClr val="white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prstClr val="white"/>
                </a:solidFill>
              </a:rPr>
              <a:t>Taylor Structural Engineers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1500" dirty="0">
              <a:solidFill>
                <a:prstClr val="white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prstClr val="white"/>
                </a:solidFill>
              </a:rPr>
              <a:t>The AE Faculty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1500" dirty="0">
              <a:solidFill>
                <a:prstClr val="white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prstClr val="white"/>
                </a:solidFill>
              </a:rPr>
              <a:t>My friends and family</a:t>
            </a:r>
            <a:endParaRPr lang="en-US" sz="3200" dirty="0">
              <a:solidFill>
                <a:prstClr val="white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prstClr val="white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400" dirty="0">
              <a:solidFill>
                <a:prstClr val="white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5300" y="1676400"/>
            <a:ext cx="74676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</a:rPr>
              <a:t>Building Introduction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</a:rPr>
              <a:t>Proposal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</a:rPr>
              <a:t>Gravity System Redesign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</a:rPr>
              <a:t>Slabs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</a:rPr>
              <a:t>Columns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</a:rPr>
              <a:t>Lateral System Redesign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</a:rPr>
              <a:t>Design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prstClr val="white"/>
                </a:solidFill>
              </a:rPr>
              <a:t>Assumptions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</a:rPr>
              <a:t>Architecture Breadth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</a:rPr>
              <a:t>Background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</a:rPr>
              <a:t>Façade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</a:rPr>
              <a:t>Conclusion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Acknowledgements </a:t>
            </a:r>
          </a:p>
        </p:txBody>
      </p:sp>
    </p:spTree>
    <p:extLst>
      <p:ext uri="{BB962C8B-B14F-4D97-AF65-F5344CB8AC3E}">
        <p14:creationId xmlns:p14="http://schemas.microsoft.com/office/powerpoint/2010/main" val="333329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95300" y="304800"/>
            <a:ext cx="746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prstClr val="white"/>
                </a:solidFill>
              </a:rPr>
              <a:t>A Medical Office Building</a:t>
            </a:r>
          </a:p>
          <a:p>
            <a:pPr algn="ctr"/>
            <a:r>
              <a:rPr lang="en-US" sz="2400" dirty="0" smtClean="0">
                <a:solidFill>
                  <a:prstClr val="white"/>
                </a:solidFill>
              </a:rPr>
              <a:t>Sharon, Pa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0" y="1320463"/>
            <a:ext cx="5943600" cy="0"/>
          </a:xfrm>
          <a:prstGeom prst="line">
            <a:avLst/>
          </a:prstGeom>
          <a:ln>
            <a:solidFill>
              <a:srgbClr val="31989D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2801600" y="2782666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prstClr val="white"/>
                </a:solidFill>
              </a:rPr>
              <a:t>Questions</a:t>
            </a:r>
            <a:endParaRPr lang="en-US" sz="2400" b="1" dirty="0" smtClean="0">
              <a:solidFill>
                <a:prstClr val="white"/>
              </a:solidFill>
            </a:endParaRPr>
          </a:p>
        </p:txBody>
      </p:sp>
      <p:pic>
        <p:nvPicPr>
          <p:cNvPr id="15" name="Picture 1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9600" y="1029352"/>
            <a:ext cx="6816213" cy="48936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Picture 10" descr="http://bloximages.chicago2.vip.townnews.com/sharonherald.com/content/tncms/assets/v3/editorial/3/31/33125399-fc87-5b39-b49d-9cea4fc07495/53dadbcbd81ca.image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03" r="1"/>
          <a:stretch/>
        </p:blipFill>
        <p:spPr bwMode="auto">
          <a:xfrm>
            <a:off x="8131890" y="934996"/>
            <a:ext cx="5856340" cy="49880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95300" y="1676400"/>
            <a:ext cx="74676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</a:rPr>
              <a:t>Building Introduction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</a:rPr>
              <a:t>Proposal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</a:rPr>
              <a:t>Gravity System Redesign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</a:rPr>
              <a:t>Slabs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</a:rPr>
              <a:t>Columns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</a:rPr>
              <a:t>Lateral System Redesign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</a:rPr>
              <a:t>Design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prstClr val="white"/>
                </a:solidFill>
              </a:rPr>
              <a:t>Assumptions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</a:rPr>
              <a:t>Architecture Breadth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</a:rPr>
              <a:t>Background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</a:rPr>
              <a:t>Façade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</a:rPr>
              <a:t>Conclusion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Acknowledgements </a:t>
            </a:r>
          </a:p>
        </p:txBody>
      </p:sp>
    </p:spTree>
    <p:extLst>
      <p:ext uri="{BB962C8B-B14F-4D97-AF65-F5344CB8AC3E}">
        <p14:creationId xmlns:p14="http://schemas.microsoft.com/office/powerpoint/2010/main" val="95765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9144000" y="0"/>
            <a:ext cx="0" cy="6858000"/>
          </a:xfrm>
          <a:prstGeom prst="line">
            <a:avLst/>
          </a:prstGeom>
          <a:ln>
            <a:solidFill>
              <a:srgbClr val="31989D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8277114" y="0"/>
            <a:ext cx="0" cy="6858000"/>
          </a:xfrm>
          <a:prstGeom prst="line">
            <a:avLst/>
          </a:prstGeom>
          <a:ln>
            <a:solidFill>
              <a:srgbClr val="31989D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95300" y="304800"/>
            <a:ext cx="746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prstClr val="white"/>
                </a:solidFill>
              </a:rPr>
              <a:t>A Medical Office Building</a:t>
            </a:r>
          </a:p>
          <a:p>
            <a:pPr algn="ctr"/>
            <a:r>
              <a:rPr lang="en-US" sz="2400" dirty="0" smtClean="0">
                <a:solidFill>
                  <a:prstClr val="white"/>
                </a:solidFill>
              </a:rPr>
              <a:t>Sharon, Pa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0" y="1320463"/>
            <a:ext cx="5943600" cy="0"/>
          </a:xfrm>
          <a:prstGeom prst="line">
            <a:avLst/>
          </a:prstGeom>
          <a:ln>
            <a:solidFill>
              <a:srgbClr val="31989D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9639299" y="674132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prstClr val="white"/>
                </a:solidFill>
              </a:rPr>
              <a:t>Building Geometry</a:t>
            </a:r>
            <a:endParaRPr lang="en-US" sz="2400" b="1" dirty="0" smtClean="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22"/>
          <a:stretch/>
        </p:blipFill>
        <p:spPr bwMode="auto">
          <a:xfrm>
            <a:off x="19281748" y="381000"/>
            <a:ext cx="6958264" cy="5470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1299" y="2209800"/>
            <a:ext cx="5943600" cy="36417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61630" y="533400"/>
            <a:ext cx="647700" cy="6638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495300" y="1676400"/>
            <a:ext cx="74676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rgbClr val="31989D"/>
                </a:solidFill>
              </a:rPr>
              <a:t>Building Introduction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prstClr val="white"/>
                </a:solidFill>
              </a:rPr>
              <a:t>Proposal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prstClr val="white"/>
                </a:solidFill>
              </a:rPr>
              <a:t>Gravity System Redesign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prstClr val="white"/>
                </a:solidFill>
              </a:rPr>
              <a:t>Slabs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prstClr val="white"/>
                </a:solidFill>
              </a:rPr>
              <a:t>Columns</a:t>
            </a:r>
            <a:endParaRPr lang="en-US" sz="2400" dirty="0">
              <a:solidFill>
                <a:prstClr val="white"/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prstClr val="white"/>
                </a:solidFill>
              </a:rPr>
              <a:t>Lateral System Redesign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prstClr val="white"/>
                </a:solidFill>
              </a:rPr>
              <a:t>Design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prstClr val="white"/>
                </a:solidFill>
              </a:rPr>
              <a:t>Assumptions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</a:rPr>
              <a:t>Architecture Breadth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prstClr val="white"/>
                </a:solidFill>
              </a:rPr>
              <a:t>Background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prstClr val="white"/>
                </a:solidFill>
              </a:rPr>
              <a:t>Façade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prstClr val="white"/>
                </a:solidFill>
              </a:rPr>
              <a:t>Conclusion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prstClr val="white"/>
                </a:solidFill>
              </a:rPr>
              <a:t>Acknowledgements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423267" y="6013694"/>
            <a:ext cx="746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prstClr val="white"/>
                </a:solidFill>
              </a:rPr>
              <a:t>2</a:t>
            </a:r>
            <a:r>
              <a:rPr lang="en-US" sz="2000" b="1" baseline="30000" dirty="0" smtClean="0">
                <a:solidFill>
                  <a:prstClr val="white"/>
                </a:solidFill>
              </a:rPr>
              <a:t>nd</a:t>
            </a:r>
            <a:r>
              <a:rPr lang="en-US" sz="2000" b="1" dirty="0" smtClean="0">
                <a:solidFill>
                  <a:prstClr val="white"/>
                </a:solidFill>
              </a:rPr>
              <a:t> Floor Plan</a:t>
            </a:r>
          </a:p>
        </p:txBody>
      </p:sp>
    </p:spTree>
    <p:extLst>
      <p:ext uri="{BB962C8B-B14F-4D97-AF65-F5344CB8AC3E}">
        <p14:creationId xmlns:p14="http://schemas.microsoft.com/office/powerpoint/2010/main" val="165434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95300" y="304800"/>
            <a:ext cx="746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prstClr val="white"/>
                </a:solidFill>
              </a:rPr>
              <a:t>A Medical Office Building</a:t>
            </a:r>
          </a:p>
          <a:p>
            <a:pPr algn="ctr"/>
            <a:r>
              <a:rPr lang="en-US" sz="2400" dirty="0" smtClean="0">
                <a:solidFill>
                  <a:prstClr val="white"/>
                </a:solidFill>
              </a:rPr>
              <a:t>Sharon, Pa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0" y="1320463"/>
            <a:ext cx="5943600" cy="0"/>
          </a:xfrm>
          <a:prstGeom prst="line">
            <a:avLst/>
          </a:prstGeom>
          <a:ln>
            <a:solidFill>
              <a:srgbClr val="31989D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888524" y="489465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prstClr val="white"/>
                </a:solidFill>
              </a:rPr>
              <a:t>Existing Gravity System</a:t>
            </a:r>
            <a:endParaRPr lang="en-US" sz="2400" b="1" dirty="0" smtClean="0">
              <a:solidFill>
                <a:prstClr val="white"/>
              </a:solidFill>
            </a:endParaRPr>
          </a:p>
        </p:txBody>
      </p:sp>
      <p:pic>
        <p:nvPicPr>
          <p:cNvPr id="15" name="Picture 1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22"/>
          <a:stretch/>
        </p:blipFill>
        <p:spPr bwMode="auto">
          <a:xfrm>
            <a:off x="19281748" y="423896"/>
            <a:ext cx="7083452" cy="6010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/>
          <p:cNvSpPr txBox="1"/>
          <p:nvPr/>
        </p:nvSpPr>
        <p:spPr>
          <a:xfrm>
            <a:off x="11157617" y="1831791"/>
            <a:ext cx="7543800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prstClr val="white"/>
                </a:solidFill>
              </a:rPr>
              <a:t>Spread Footings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500" dirty="0" smtClean="0">
              <a:solidFill>
                <a:prstClr val="white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prstClr val="white"/>
                </a:solidFill>
              </a:rPr>
              <a:t>Composite Floor deck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prstClr val="white"/>
                </a:solidFill>
              </a:rPr>
              <a:t>19/32” 26 gage form deck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prstClr val="white"/>
                </a:solidFill>
              </a:rPr>
              <a:t>K series Bar Joists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1500" dirty="0" smtClean="0">
              <a:solidFill>
                <a:prstClr val="white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prstClr val="white"/>
                </a:solidFill>
              </a:rPr>
              <a:t>Wide Flange Members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500" dirty="0">
              <a:solidFill>
                <a:prstClr val="white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prstClr val="white"/>
                </a:solidFill>
              </a:rPr>
              <a:t>Masonry Bearing Walls</a:t>
            </a:r>
            <a:endParaRPr lang="en-US" sz="3000" dirty="0">
              <a:solidFill>
                <a:prstClr val="white"/>
              </a:solidFill>
            </a:endParaRPr>
          </a:p>
          <a:p>
            <a:endParaRPr lang="en-US" sz="3600" dirty="0" smtClean="0">
              <a:solidFill>
                <a:prstClr val="white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0574000" y="2395728"/>
            <a:ext cx="5334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0574000" y="3276600"/>
            <a:ext cx="5334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3655741" y="4094217"/>
            <a:ext cx="86275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3612814" y="4564380"/>
            <a:ext cx="905683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5682549" y="2895600"/>
            <a:ext cx="454051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5672143" y="3794760"/>
            <a:ext cx="464457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4536400" y="3581400"/>
            <a:ext cx="276011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4536400" y="3962400"/>
            <a:ext cx="276011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4537245" y="4305300"/>
            <a:ext cx="28605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1066218" y="2395728"/>
            <a:ext cx="0" cy="72847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5682549" y="2895600"/>
            <a:ext cx="3149" cy="9144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23636755" y="4094217"/>
            <a:ext cx="4472" cy="47778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24527569" y="3962400"/>
            <a:ext cx="114" cy="609599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24801526" y="3581400"/>
            <a:ext cx="25399" cy="72150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24518497" y="3581400"/>
            <a:ext cx="3389" cy="6096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61630" y="533400"/>
            <a:ext cx="647700" cy="6638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" name="TextBox 28"/>
          <p:cNvSpPr txBox="1"/>
          <p:nvPr/>
        </p:nvSpPr>
        <p:spPr>
          <a:xfrm>
            <a:off x="495300" y="1676400"/>
            <a:ext cx="74676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rgbClr val="31989D"/>
                </a:solidFill>
              </a:rPr>
              <a:t>Building Introduction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prstClr val="white"/>
                </a:solidFill>
              </a:rPr>
              <a:t>Proposal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prstClr val="white"/>
                </a:solidFill>
              </a:rPr>
              <a:t>Gravity System Redesign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prstClr val="white"/>
                </a:solidFill>
              </a:rPr>
              <a:t>Slabs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prstClr val="white"/>
                </a:solidFill>
              </a:rPr>
              <a:t>Columns</a:t>
            </a:r>
            <a:endParaRPr lang="en-US" sz="2400" dirty="0">
              <a:solidFill>
                <a:prstClr val="white"/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prstClr val="white"/>
                </a:solidFill>
              </a:rPr>
              <a:t>Lateral System Redesign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prstClr val="white"/>
                </a:solidFill>
              </a:rPr>
              <a:t>Design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prstClr val="white"/>
                </a:solidFill>
              </a:rPr>
              <a:t>Assumptions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</a:rPr>
              <a:t>Architecture Breadth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prstClr val="white"/>
                </a:solidFill>
              </a:rPr>
              <a:t>Background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prstClr val="white"/>
                </a:solidFill>
              </a:rPr>
              <a:t>Façade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prstClr val="white"/>
                </a:solidFill>
              </a:rPr>
              <a:t>Conclusion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prstClr val="white"/>
                </a:solidFill>
              </a:rPr>
              <a:t>Acknowledgements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9281748" y="6319490"/>
            <a:ext cx="746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prstClr val="white"/>
                </a:solidFill>
              </a:rPr>
              <a:t>2</a:t>
            </a:r>
            <a:r>
              <a:rPr lang="en-US" sz="2000" b="1" baseline="30000" dirty="0" smtClean="0">
                <a:solidFill>
                  <a:prstClr val="white"/>
                </a:solidFill>
              </a:rPr>
              <a:t>nd</a:t>
            </a:r>
            <a:r>
              <a:rPr lang="en-US" sz="2000" b="1" dirty="0" smtClean="0">
                <a:solidFill>
                  <a:prstClr val="white"/>
                </a:solidFill>
              </a:rPr>
              <a:t> Floor Plan</a:t>
            </a:r>
          </a:p>
        </p:txBody>
      </p:sp>
    </p:spTree>
    <p:extLst>
      <p:ext uri="{BB962C8B-B14F-4D97-AF65-F5344CB8AC3E}">
        <p14:creationId xmlns:p14="http://schemas.microsoft.com/office/powerpoint/2010/main" val="421330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18277114" y="0"/>
            <a:ext cx="0" cy="6858000"/>
          </a:xfrm>
          <a:prstGeom prst="line">
            <a:avLst/>
          </a:prstGeom>
          <a:ln>
            <a:solidFill>
              <a:srgbClr val="31989D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95300" y="304800"/>
            <a:ext cx="746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prstClr val="white"/>
                </a:solidFill>
              </a:rPr>
              <a:t>A Medical Office Building</a:t>
            </a:r>
          </a:p>
          <a:p>
            <a:pPr algn="ctr"/>
            <a:r>
              <a:rPr lang="en-US" sz="2400" dirty="0" smtClean="0">
                <a:solidFill>
                  <a:prstClr val="white"/>
                </a:solidFill>
              </a:rPr>
              <a:t>Sharon, Pa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0" y="1320463"/>
            <a:ext cx="5943600" cy="0"/>
          </a:xfrm>
          <a:prstGeom prst="line">
            <a:avLst/>
          </a:prstGeom>
          <a:ln>
            <a:solidFill>
              <a:srgbClr val="31989D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639299" y="674132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prstClr val="white"/>
                </a:solidFill>
              </a:rPr>
              <a:t>Existing Lateral System</a:t>
            </a:r>
            <a:endParaRPr lang="en-US" sz="2400" b="1" dirty="0" smtClean="0">
              <a:solidFill>
                <a:prstClr val="white"/>
              </a:solidFill>
            </a:endParaRPr>
          </a:p>
        </p:txBody>
      </p:sp>
      <p:pic>
        <p:nvPicPr>
          <p:cNvPr id="15" name="Picture 1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88"/>
          <a:stretch/>
        </p:blipFill>
        <p:spPr bwMode="auto">
          <a:xfrm>
            <a:off x="19281748" y="423896"/>
            <a:ext cx="7159651" cy="6010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/>
          <p:cNvSpPr txBox="1"/>
          <p:nvPr/>
        </p:nvSpPr>
        <p:spPr>
          <a:xfrm>
            <a:off x="10122527" y="1824971"/>
            <a:ext cx="7543800" cy="21877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prstClr val="white"/>
                </a:solidFill>
              </a:rPr>
              <a:t>Masonry Shear Walls</a:t>
            </a:r>
          </a:p>
          <a:p>
            <a:pPr marL="914400" lvl="1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prstClr val="white"/>
                </a:solidFill>
              </a:rPr>
              <a:t>Load Bearing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 err="1" smtClean="0">
                <a:solidFill>
                  <a:prstClr val="white"/>
                </a:solidFill>
              </a:rPr>
              <a:t>Ivany</a:t>
            </a:r>
            <a:r>
              <a:rPr lang="en-US" sz="2600" dirty="0" smtClean="0">
                <a:solidFill>
                  <a:prstClr val="white"/>
                </a:solidFill>
              </a:rPr>
              <a:t> Block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 err="1" smtClean="0">
                <a:solidFill>
                  <a:prstClr val="white"/>
                </a:solidFill>
              </a:rPr>
              <a:t>f’m</a:t>
            </a:r>
            <a:r>
              <a:rPr lang="en-US" sz="2600" dirty="0" smtClean="0">
                <a:solidFill>
                  <a:prstClr val="white"/>
                </a:solidFill>
              </a:rPr>
              <a:t> = 3000psi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prstClr val="white"/>
              </a:solidFill>
            </a:endParaRPr>
          </a:p>
        </p:txBody>
      </p:sp>
      <p:pic>
        <p:nvPicPr>
          <p:cNvPr id="19" name="Picture 18" descr="http://www.koltcz.com/files/ivany1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1649" y="2534511"/>
            <a:ext cx="3526864" cy="32873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TextBox 17"/>
          <p:cNvSpPr txBox="1"/>
          <p:nvPr/>
        </p:nvSpPr>
        <p:spPr>
          <a:xfrm>
            <a:off x="15583902" y="5821858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Source: koltcz.com</a:t>
            </a:r>
            <a:endParaRPr lang="en-US" sz="1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6971" y="1320463"/>
            <a:ext cx="3425260" cy="5249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8" name="Straight Connector 7"/>
          <p:cNvCxnSpPr/>
          <p:nvPr/>
        </p:nvCxnSpPr>
        <p:spPr>
          <a:xfrm>
            <a:off x="21067776" y="2389089"/>
            <a:ext cx="0" cy="7620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5703784" y="2889504"/>
            <a:ext cx="0" cy="9144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3622000" y="4096512"/>
            <a:ext cx="9144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3609808" y="4562856"/>
            <a:ext cx="9144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561630" y="533400"/>
            <a:ext cx="647700" cy="6638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" name="TextBox 24"/>
          <p:cNvSpPr txBox="1"/>
          <p:nvPr/>
        </p:nvSpPr>
        <p:spPr>
          <a:xfrm>
            <a:off x="495300" y="1676400"/>
            <a:ext cx="74676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rgbClr val="31989D"/>
                </a:solidFill>
              </a:rPr>
              <a:t>Building Introduction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prstClr val="white"/>
                </a:solidFill>
              </a:rPr>
              <a:t>Proposal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prstClr val="white"/>
                </a:solidFill>
              </a:rPr>
              <a:t>Gravity System Redesign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prstClr val="white"/>
                </a:solidFill>
              </a:rPr>
              <a:t>Slabs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prstClr val="white"/>
                </a:solidFill>
              </a:rPr>
              <a:t>Columns</a:t>
            </a:r>
            <a:endParaRPr lang="en-US" sz="2400" dirty="0">
              <a:solidFill>
                <a:prstClr val="white"/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prstClr val="white"/>
                </a:solidFill>
              </a:rPr>
              <a:t>Lateral System Redesign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prstClr val="white"/>
                </a:solidFill>
              </a:rPr>
              <a:t>Design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prstClr val="white"/>
                </a:solidFill>
              </a:rPr>
              <a:t>Assumptions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</a:rPr>
              <a:t>Architecture Breadth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prstClr val="white"/>
                </a:solidFill>
              </a:rPr>
              <a:t>Background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prstClr val="white"/>
                </a:solidFill>
              </a:rPr>
              <a:t>Façade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prstClr val="white"/>
                </a:solidFill>
              </a:rPr>
              <a:t>Conclusion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prstClr val="white"/>
                </a:solidFill>
              </a:rPr>
              <a:t>Acknowledgements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9447330" y="6371966"/>
            <a:ext cx="746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prstClr val="white"/>
                </a:solidFill>
              </a:rPr>
              <a:t>2</a:t>
            </a:r>
            <a:r>
              <a:rPr lang="en-US" sz="2000" b="1" baseline="30000" dirty="0" smtClean="0">
                <a:solidFill>
                  <a:prstClr val="white"/>
                </a:solidFill>
              </a:rPr>
              <a:t>nd</a:t>
            </a:r>
            <a:r>
              <a:rPr lang="en-US" sz="2000" b="1" dirty="0" smtClean="0">
                <a:solidFill>
                  <a:prstClr val="white"/>
                </a:solidFill>
              </a:rPr>
              <a:t> Floor Plan</a:t>
            </a:r>
          </a:p>
        </p:txBody>
      </p:sp>
    </p:spTree>
    <p:extLst>
      <p:ext uri="{BB962C8B-B14F-4D97-AF65-F5344CB8AC3E}">
        <p14:creationId xmlns:p14="http://schemas.microsoft.com/office/powerpoint/2010/main" val="320412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9144000" y="0"/>
            <a:ext cx="0" cy="6858000"/>
          </a:xfrm>
          <a:prstGeom prst="line">
            <a:avLst/>
          </a:prstGeom>
          <a:ln>
            <a:solidFill>
              <a:srgbClr val="31989D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95300" y="304800"/>
            <a:ext cx="746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prstClr val="white"/>
                </a:solidFill>
              </a:rPr>
              <a:t>A Medical Office Building</a:t>
            </a:r>
          </a:p>
          <a:p>
            <a:pPr algn="ctr"/>
            <a:r>
              <a:rPr lang="en-US" sz="2400" dirty="0" smtClean="0">
                <a:solidFill>
                  <a:prstClr val="white"/>
                </a:solidFill>
              </a:rPr>
              <a:t>Sharon, Pa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0" y="1320463"/>
            <a:ext cx="5943600" cy="0"/>
          </a:xfrm>
          <a:prstGeom prst="line">
            <a:avLst/>
          </a:prstGeom>
          <a:ln>
            <a:solidFill>
              <a:srgbClr val="31989D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639299" y="674132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prstClr val="white"/>
                </a:solidFill>
              </a:rPr>
              <a:t>Investigated Designs</a:t>
            </a:r>
            <a:endParaRPr lang="en-US" sz="2400" dirty="0" smtClean="0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338353" y="2313660"/>
            <a:ext cx="7543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white"/>
                </a:solidFill>
              </a:rPr>
              <a:t>Non-Composite Beams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prstClr val="white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white"/>
                </a:solidFill>
              </a:rPr>
              <a:t>Composite Beams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prstClr val="white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white"/>
                </a:solidFill>
              </a:rPr>
              <a:t>Two-Way Flat Plate Slab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47330" y="2313660"/>
            <a:ext cx="7102502" cy="26034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431000" y="674131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prstClr val="white"/>
                </a:solidFill>
              </a:rPr>
              <a:t>Decision Matrix</a:t>
            </a:r>
            <a:endParaRPr lang="en-US" sz="2400" dirty="0" smtClean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5300" y="1676400"/>
            <a:ext cx="74676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rgbClr val="31989D"/>
                </a:solidFill>
              </a:rPr>
              <a:t>Building Introduction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prstClr val="white"/>
                </a:solidFill>
              </a:rPr>
              <a:t>Proposal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prstClr val="white"/>
                </a:solidFill>
              </a:rPr>
              <a:t>Gravity System Redesign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prstClr val="white"/>
                </a:solidFill>
              </a:rPr>
              <a:t>Slabs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prstClr val="white"/>
                </a:solidFill>
              </a:rPr>
              <a:t>Columns</a:t>
            </a:r>
            <a:endParaRPr lang="en-US" sz="2400" dirty="0">
              <a:solidFill>
                <a:prstClr val="white"/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prstClr val="white"/>
                </a:solidFill>
              </a:rPr>
              <a:t>Lateral System Redesign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prstClr val="white"/>
                </a:solidFill>
              </a:rPr>
              <a:t>Design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prstClr val="white"/>
                </a:solidFill>
              </a:rPr>
              <a:t>Assumptions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</a:rPr>
              <a:t>Architecture Breadth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prstClr val="white"/>
                </a:solidFill>
              </a:rPr>
              <a:t>Background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prstClr val="white"/>
                </a:solidFill>
              </a:rPr>
              <a:t>Façade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prstClr val="white"/>
                </a:solidFill>
              </a:rPr>
              <a:t>Conclusion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prstClr val="white"/>
                </a:solidFill>
              </a:rPr>
              <a:t>Acknowledgements </a:t>
            </a:r>
          </a:p>
        </p:txBody>
      </p:sp>
    </p:spTree>
    <p:extLst>
      <p:ext uri="{BB962C8B-B14F-4D97-AF65-F5344CB8AC3E}">
        <p14:creationId xmlns:p14="http://schemas.microsoft.com/office/powerpoint/2010/main" val="213723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9144000" y="0"/>
            <a:ext cx="0" cy="6858000"/>
          </a:xfrm>
          <a:prstGeom prst="line">
            <a:avLst/>
          </a:prstGeom>
          <a:ln>
            <a:solidFill>
              <a:srgbClr val="31989D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95300" y="304800"/>
            <a:ext cx="746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prstClr val="white"/>
                </a:solidFill>
              </a:rPr>
              <a:t>A Medical Office Building</a:t>
            </a:r>
          </a:p>
          <a:p>
            <a:pPr algn="ctr"/>
            <a:r>
              <a:rPr lang="en-US" sz="2400" dirty="0" smtClean="0">
                <a:solidFill>
                  <a:prstClr val="white"/>
                </a:solidFill>
              </a:rPr>
              <a:t>Sharon, Pa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0" y="1320463"/>
            <a:ext cx="5943600" cy="0"/>
          </a:xfrm>
          <a:prstGeom prst="line">
            <a:avLst/>
          </a:prstGeom>
          <a:ln>
            <a:solidFill>
              <a:srgbClr val="31989D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906000" y="674132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prstClr val="white"/>
                </a:solidFill>
              </a:rPr>
              <a:t>Proposed Alternate Solution</a:t>
            </a:r>
            <a:endParaRPr lang="en-US" sz="2400" b="1" dirty="0" smtClean="0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584870" y="2174242"/>
            <a:ext cx="75438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white"/>
                </a:solidFill>
              </a:rPr>
              <a:t>Gravity System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prstClr val="white"/>
                </a:solidFill>
              </a:rPr>
              <a:t>Two-Way Concrete flat Slab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prstClr val="white"/>
                </a:solidFill>
              </a:rPr>
              <a:t>Concrete Columns</a:t>
            </a:r>
          </a:p>
          <a:p>
            <a:endParaRPr lang="en-US" sz="3600" dirty="0">
              <a:solidFill>
                <a:prstClr val="white"/>
              </a:solidFill>
            </a:endParaRPr>
          </a:p>
          <a:p>
            <a:r>
              <a:rPr lang="en-US" sz="3200" dirty="0" smtClean="0">
                <a:solidFill>
                  <a:prstClr val="white"/>
                </a:solidFill>
              </a:rPr>
              <a:t>Lateral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prstClr val="white"/>
                </a:solidFill>
              </a:rPr>
              <a:t>Concrete Shear Walls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126200" y="674132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prstClr val="white"/>
                </a:solidFill>
              </a:rPr>
              <a:t>Goals</a:t>
            </a:r>
            <a:endParaRPr lang="en-US" sz="2400" b="1" dirty="0" smtClean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888200" y="2228671"/>
            <a:ext cx="75438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prstClr val="white"/>
                </a:solidFill>
              </a:rPr>
              <a:t>No Change in Building Layout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000" dirty="0">
              <a:solidFill>
                <a:prstClr val="white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prstClr val="white"/>
                </a:solidFill>
              </a:rPr>
              <a:t>Reduced Structural Depth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000" dirty="0">
              <a:solidFill>
                <a:prstClr val="white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prstClr val="white"/>
                </a:solidFill>
              </a:rPr>
              <a:t>Reduced Cost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5300" y="1676400"/>
            <a:ext cx="74676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</a:rPr>
              <a:t>Building Introduction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Proposal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prstClr val="white"/>
                </a:solidFill>
              </a:rPr>
              <a:t>Gravity System Redesign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prstClr val="white"/>
                </a:solidFill>
              </a:rPr>
              <a:t>Slabs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prstClr val="white"/>
                </a:solidFill>
              </a:rPr>
              <a:t>Columns</a:t>
            </a:r>
            <a:endParaRPr lang="en-US" sz="2400" dirty="0">
              <a:solidFill>
                <a:prstClr val="white"/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prstClr val="white"/>
                </a:solidFill>
              </a:rPr>
              <a:t>Lateral System Redesign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prstClr val="white"/>
                </a:solidFill>
              </a:rPr>
              <a:t>Design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prstClr val="white"/>
                </a:solidFill>
              </a:rPr>
              <a:t>Assumptions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</a:rPr>
              <a:t>Architecture Breadth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prstClr val="white"/>
                </a:solidFill>
              </a:rPr>
              <a:t>Background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prstClr val="white"/>
                </a:solidFill>
              </a:rPr>
              <a:t>Façade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prstClr val="white"/>
                </a:solidFill>
              </a:rPr>
              <a:t>Conclusion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prstClr val="white"/>
                </a:solidFill>
              </a:rPr>
              <a:t>Acknowledgements </a:t>
            </a:r>
          </a:p>
        </p:txBody>
      </p:sp>
    </p:spTree>
    <p:extLst>
      <p:ext uri="{BB962C8B-B14F-4D97-AF65-F5344CB8AC3E}">
        <p14:creationId xmlns:p14="http://schemas.microsoft.com/office/powerpoint/2010/main" val="15241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9144000" y="0"/>
            <a:ext cx="0" cy="6858000"/>
          </a:xfrm>
          <a:prstGeom prst="line">
            <a:avLst/>
          </a:prstGeom>
          <a:ln>
            <a:solidFill>
              <a:srgbClr val="31989D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95300" y="304800"/>
            <a:ext cx="746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prstClr val="white"/>
                </a:solidFill>
              </a:rPr>
              <a:t>A Medical Office Building</a:t>
            </a:r>
          </a:p>
          <a:p>
            <a:pPr algn="ctr"/>
            <a:r>
              <a:rPr lang="en-US" sz="2400" dirty="0" smtClean="0">
                <a:solidFill>
                  <a:prstClr val="white"/>
                </a:solidFill>
              </a:rPr>
              <a:t>Sharon, Pa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0" y="1320463"/>
            <a:ext cx="5943600" cy="0"/>
          </a:xfrm>
          <a:prstGeom prst="line">
            <a:avLst/>
          </a:prstGeom>
          <a:ln>
            <a:solidFill>
              <a:srgbClr val="31989D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906000" y="674132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prstClr val="white"/>
                </a:solidFill>
              </a:rPr>
              <a:t>Proposed Alternate Solution</a:t>
            </a:r>
            <a:endParaRPr lang="en-US" sz="2400" b="1" dirty="0" smtClean="0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563099" y="2228671"/>
            <a:ext cx="75438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white"/>
                </a:solidFill>
              </a:rPr>
              <a:t>Architecture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prstClr val="white"/>
                </a:solidFill>
              </a:rPr>
              <a:t>Façade redesign</a:t>
            </a:r>
          </a:p>
          <a:p>
            <a:endParaRPr lang="en-US" sz="3600" dirty="0">
              <a:solidFill>
                <a:prstClr val="white"/>
              </a:solidFill>
            </a:endParaRPr>
          </a:p>
          <a:p>
            <a:r>
              <a:rPr lang="en-US" sz="3200" dirty="0" smtClean="0">
                <a:solidFill>
                  <a:prstClr val="white"/>
                </a:solidFill>
              </a:rPr>
              <a:t>Construction Management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prstClr val="white"/>
                </a:solidFill>
              </a:rPr>
              <a:t>New Construction Timeline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prstClr val="white"/>
                </a:solidFill>
              </a:rPr>
              <a:t>Cost estimate and comparison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126200" y="674132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prstClr val="white"/>
                </a:solidFill>
              </a:rPr>
              <a:t>Goals</a:t>
            </a:r>
            <a:endParaRPr lang="en-US" sz="2400" b="1" dirty="0" smtClean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888200" y="2228671"/>
            <a:ext cx="7543800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prstClr val="white"/>
                </a:solidFill>
              </a:rPr>
              <a:t>Modern aesthetics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1500" dirty="0">
              <a:solidFill>
                <a:prstClr val="white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prstClr val="white"/>
                </a:solidFill>
              </a:rPr>
              <a:t>Integrate with existing architecture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1500" dirty="0">
              <a:solidFill>
                <a:prstClr val="white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prstClr val="white"/>
                </a:solidFill>
              </a:rPr>
              <a:t>Reduced Cost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1500" dirty="0">
              <a:solidFill>
                <a:prstClr val="white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prstClr val="white"/>
                </a:solidFill>
              </a:rPr>
              <a:t>Feasibility of schedule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5300" y="1676400"/>
            <a:ext cx="74676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</a:rPr>
              <a:t>Building Introduction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Proposal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prstClr val="white"/>
                </a:solidFill>
              </a:rPr>
              <a:t>Gravity System Redesign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prstClr val="white"/>
                </a:solidFill>
              </a:rPr>
              <a:t>Slabs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prstClr val="white"/>
                </a:solidFill>
              </a:rPr>
              <a:t>Columns</a:t>
            </a:r>
            <a:endParaRPr lang="en-US" sz="2400" dirty="0">
              <a:solidFill>
                <a:prstClr val="white"/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prstClr val="white"/>
                </a:solidFill>
              </a:rPr>
              <a:t>Lateral System Redesign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prstClr val="white"/>
                </a:solidFill>
              </a:rPr>
              <a:t>Design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prstClr val="white"/>
                </a:solidFill>
              </a:rPr>
              <a:t>Assumptions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</a:rPr>
              <a:t>Architecture Breadth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prstClr val="white"/>
                </a:solidFill>
              </a:rPr>
              <a:t>Background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prstClr val="white"/>
                </a:solidFill>
              </a:rPr>
              <a:t>Façade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prstClr val="white"/>
                </a:solidFill>
              </a:rPr>
              <a:t>Conclusion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prstClr val="white"/>
                </a:solidFill>
              </a:rPr>
              <a:t>Acknowledgements </a:t>
            </a:r>
          </a:p>
        </p:txBody>
      </p:sp>
    </p:spTree>
    <p:extLst>
      <p:ext uri="{BB962C8B-B14F-4D97-AF65-F5344CB8AC3E}">
        <p14:creationId xmlns:p14="http://schemas.microsoft.com/office/powerpoint/2010/main" val="63729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57200" y="2057400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prstClr val="white"/>
                </a:solidFill>
              </a:rPr>
              <a:t>Gravity System Design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0" y="3276600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prstClr val="white"/>
                </a:solidFill>
              </a:rPr>
              <a:t>Lateral System Design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526000" y="4385102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prstClr val="white"/>
                </a:solidFill>
              </a:rPr>
              <a:t>Architecture</a:t>
            </a:r>
          </a:p>
        </p:txBody>
      </p:sp>
      <p:cxnSp>
        <p:nvCxnSpPr>
          <p:cNvPr id="5" name="Elbow Connector 4"/>
          <p:cNvCxnSpPr>
            <a:stCxn id="14" idx="3"/>
            <a:endCxn id="3" idx="1"/>
          </p:cNvCxnSpPr>
          <p:nvPr/>
        </p:nvCxnSpPr>
        <p:spPr>
          <a:xfrm>
            <a:off x="7924800" y="2472899"/>
            <a:ext cx="1219200" cy="1219200"/>
          </a:xfrm>
          <a:prstGeom prst="bentConnector3">
            <a:avLst/>
          </a:prstGeom>
          <a:ln w="12700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lbow Connector 7"/>
          <p:cNvCxnSpPr>
            <a:stCxn id="3" idx="3"/>
          </p:cNvCxnSpPr>
          <p:nvPr/>
        </p:nvCxnSpPr>
        <p:spPr>
          <a:xfrm>
            <a:off x="16611600" y="3692099"/>
            <a:ext cx="2209800" cy="1108501"/>
          </a:xfrm>
          <a:prstGeom prst="bentConnector3">
            <a:avLst>
              <a:gd name="adj1" fmla="val 50000"/>
            </a:avLst>
          </a:prstGeom>
          <a:ln w="12700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61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5187</TotalTime>
  <Words>1002</Words>
  <Application>Microsoft Office PowerPoint</Application>
  <PresentationFormat>Custom</PresentationFormat>
  <Paragraphs>539</Paragraphs>
  <Slides>26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Century Gothic</vt:lpstr>
      <vt:lpstr>Courier New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Penn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Coppin State University</dc:title>
  <dc:creator>Corie Ambler</dc:creator>
  <cp:lastModifiedBy>Daniel E Goff</cp:lastModifiedBy>
  <cp:revision>213</cp:revision>
  <dcterms:created xsi:type="dcterms:W3CDTF">2006-11-29T18:17:25Z</dcterms:created>
  <dcterms:modified xsi:type="dcterms:W3CDTF">2015-04-13T03:21:42Z</dcterms:modified>
</cp:coreProperties>
</file>